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54"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9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35"/>
    <p:restoredTop sz="94570"/>
  </p:normalViewPr>
  <p:slideViewPr>
    <p:cSldViewPr snapToGrid="0" snapToObjects="1">
      <p:cViewPr varScale="1">
        <p:scale>
          <a:sx n="108" d="100"/>
          <a:sy n="108" d="100"/>
        </p:scale>
        <p:origin x="50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D533B6-A44E-434B-8580-01CB685A5173}" type="datetimeFigureOut">
              <a:rPr lang="en-US" smtClean="0"/>
              <a:t>9/19/20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43E926-22AC-614E-9679-7765CF2BF558}" type="slidenum">
              <a:rPr lang="en-US" smtClean="0"/>
              <a:t>‹#›</a:t>
            </a:fld>
            <a:endParaRPr lang="en-US"/>
          </a:p>
        </p:txBody>
      </p:sp>
    </p:spTree>
    <p:extLst>
      <p:ext uri="{BB962C8B-B14F-4D97-AF65-F5344CB8AC3E}">
        <p14:creationId xmlns:p14="http://schemas.microsoft.com/office/powerpoint/2010/main" val="3863423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43E926-22AC-614E-9679-7765CF2BF558}" type="slidenum">
              <a:rPr lang="en-US" smtClean="0"/>
              <a:t>4</a:t>
            </a:fld>
            <a:endParaRPr lang="en-US"/>
          </a:p>
        </p:txBody>
      </p:sp>
    </p:spTree>
    <p:extLst>
      <p:ext uri="{BB962C8B-B14F-4D97-AF65-F5344CB8AC3E}">
        <p14:creationId xmlns:p14="http://schemas.microsoft.com/office/powerpoint/2010/main" val="1155337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that we analyzed was the comparison of number of rides for January – August of 2019 and 2020. We were able to gather the information using a code that obtained the total count of rides for both 2019 and 2020. </a:t>
            </a: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In 2019, 262,925 rides were taken and in 2020, 219,914 rides were taken</a:t>
            </a:r>
          </a:p>
          <a:p>
            <a:pPr lvl="0"/>
            <a:r>
              <a:rPr lang="en-US" sz="1200" kern="1200" dirty="0">
                <a:solidFill>
                  <a:schemeClr val="tx1"/>
                </a:solidFill>
                <a:effectLst/>
                <a:latin typeface="+mn-lt"/>
                <a:ea typeface="+mn-ea"/>
                <a:cs typeface="+mn-cs"/>
              </a:rPr>
              <a:t>There were 43,011 less rides taken in 2020 which we can assume was due to Covid-19</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below line chart shows that the major drop in usage occurred in April of 2020. There were only 9,200 rides taken in April in 2020 where there were around 33,000 taken in April of 2019. </a:t>
            </a:r>
          </a:p>
        </p:txBody>
      </p:sp>
      <p:sp>
        <p:nvSpPr>
          <p:cNvPr id="4" name="Slide Number Placeholder 3"/>
          <p:cNvSpPr>
            <a:spLocks noGrp="1"/>
          </p:cNvSpPr>
          <p:nvPr>
            <p:ph type="sldNum" sz="quarter" idx="5"/>
          </p:nvPr>
        </p:nvSpPr>
        <p:spPr/>
        <p:txBody>
          <a:bodyPr/>
          <a:lstStyle/>
          <a:p>
            <a:fld id="{0043E926-22AC-614E-9679-7765CF2BF558}" type="slidenum">
              <a:rPr lang="en-US" smtClean="0"/>
              <a:t>5</a:t>
            </a:fld>
            <a:endParaRPr lang="en-US"/>
          </a:p>
        </p:txBody>
      </p:sp>
    </p:spTree>
    <p:extLst>
      <p:ext uri="{BB962C8B-B14F-4D97-AF65-F5344CB8AC3E}">
        <p14:creationId xmlns:p14="http://schemas.microsoft.com/office/powerpoint/2010/main" val="4066296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next thing we analyzed was the average trip duration for both years. We were able to gather the information by adding the trip duration for each month and dividing it by number of rides taken each month. We converted the time to minutes for readability purposes. </a:t>
            </a: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The blue line represents 2019 and the average trip duration was around 15 minutes from January to August of 2019 </a:t>
            </a:r>
          </a:p>
          <a:p>
            <a:pPr lvl="0"/>
            <a:r>
              <a:rPr lang="en-US" sz="1200" kern="1200" dirty="0">
                <a:solidFill>
                  <a:schemeClr val="tx1"/>
                </a:solidFill>
                <a:effectLst/>
                <a:latin typeface="+mn-lt"/>
                <a:ea typeface="+mn-ea"/>
                <a:cs typeface="+mn-cs"/>
              </a:rPr>
              <a:t>The red line represents 2020 and the average trip duration was higher than 2019. </a:t>
            </a:r>
          </a:p>
          <a:p>
            <a:pPr lvl="0"/>
            <a:r>
              <a:rPr lang="en-US" sz="1200" kern="1200" dirty="0">
                <a:solidFill>
                  <a:schemeClr val="tx1"/>
                </a:solidFill>
                <a:effectLst/>
                <a:latin typeface="+mn-lt"/>
                <a:ea typeface="+mn-ea"/>
                <a:cs typeface="+mn-cs"/>
              </a:rPr>
              <a:t>We came to the conclusion that the bike sharing program was most likely being used for people to commute to work where the service was probably being used for leisurely purposes in 2020 so people could get out of their house. </a:t>
            </a:r>
          </a:p>
          <a:p>
            <a:endParaRPr lang="en-US" dirty="0"/>
          </a:p>
        </p:txBody>
      </p:sp>
      <p:sp>
        <p:nvSpPr>
          <p:cNvPr id="4" name="Slide Number Placeholder 3"/>
          <p:cNvSpPr>
            <a:spLocks noGrp="1"/>
          </p:cNvSpPr>
          <p:nvPr>
            <p:ph type="sldNum" sz="quarter" idx="5"/>
          </p:nvPr>
        </p:nvSpPr>
        <p:spPr/>
        <p:txBody>
          <a:bodyPr/>
          <a:lstStyle/>
          <a:p>
            <a:fld id="{0043E926-22AC-614E-9679-7765CF2BF558}" type="slidenum">
              <a:rPr lang="en-US" smtClean="0"/>
              <a:t>6</a:t>
            </a:fld>
            <a:endParaRPr lang="en-US"/>
          </a:p>
        </p:txBody>
      </p:sp>
    </p:spTree>
    <p:extLst>
      <p:ext uri="{BB962C8B-B14F-4D97-AF65-F5344CB8AC3E}">
        <p14:creationId xmlns:p14="http://schemas.microsoft.com/office/powerpoint/2010/main" val="662764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CitiBike</a:t>
            </a:r>
            <a:r>
              <a:rPr lang="en-US" dirty="0"/>
              <a:t> has 2 membership options</a:t>
            </a:r>
          </a:p>
          <a:p>
            <a:r>
              <a:rPr lang="en-US" dirty="0"/>
              <a:t>Subscribers</a:t>
            </a:r>
          </a:p>
          <a:p>
            <a:endParaRPr lang="en-US" dirty="0"/>
          </a:p>
          <a:p>
            <a:endParaRPr lang="en-US" dirty="0"/>
          </a:p>
          <a:p>
            <a:r>
              <a:rPr lang="en-US" dirty="0"/>
              <a:t>Different membership options</a:t>
            </a:r>
          </a:p>
          <a:p>
            <a:pPr lvl="1"/>
            <a:r>
              <a:rPr lang="en-US" dirty="0"/>
              <a:t>Customer = day pass or 3-day pass </a:t>
            </a:r>
          </a:p>
          <a:p>
            <a:pPr lvl="1"/>
            <a:r>
              <a:rPr lang="en-US" dirty="0"/>
              <a:t>Subscriber = annual pass </a:t>
            </a:r>
          </a:p>
          <a:p>
            <a:endParaRPr lang="en-US" dirty="0"/>
          </a:p>
          <a:p>
            <a:r>
              <a:rPr lang="en-US" dirty="0"/>
              <a:t>Customers </a:t>
            </a:r>
          </a:p>
          <a:p>
            <a:endParaRPr lang="en-US" dirty="0"/>
          </a:p>
          <a:p>
            <a:r>
              <a:rPr lang="en-US" dirty="0"/>
              <a:t>Talk about our assumptions here </a:t>
            </a:r>
          </a:p>
        </p:txBody>
      </p:sp>
      <p:sp>
        <p:nvSpPr>
          <p:cNvPr id="4" name="Slide Number Placeholder 3"/>
          <p:cNvSpPr>
            <a:spLocks noGrp="1"/>
          </p:cNvSpPr>
          <p:nvPr>
            <p:ph type="sldNum" sz="quarter" idx="5"/>
          </p:nvPr>
        </p:nvSpPr>
        <p:spPr/>
        <p:txBody>
          <a:bodyPr/>
          <a:lstStyle/>
          <a:p>
            <a:fld id="{0043E926-22AC-614E-9679-7765CF2BF558}" type="slidenum">
              <a:rPr lang="en-US" smtClean="0"/>
              <a:t>7</a:t>
            </a:fld>
            <a:endParaRPr lang="en-US"/>
          </a:p>
        </p:txBody>
      </p:sp>
    </p:spTree>
    <p:extLst>
      <p:ext uri="{BB962C8B-B14F-4D97-AF65-F5344CB8AC3E}">
        <p14:creationId xmlns:p14="http://schemas.microsoft.com/office/powerpoint/2010/main" val="4022733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Age- we wanted to see what age group was using the service. We used binning to bin the different ages into 5 categories. We  broke the use by the Silent Generation, Baby Boomers, Gen X, Millennials, and Gen Z.  As you see here, millennials use the service the most for both 2019 and 2020. There was an uptick of use by Gen Z in 2020.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weren’t surprised to see a decrease in use by the baby boomers in 2020 since they are categorized as high risk for Covid-19. </a:t>
            </a:r>
          </a:p>
          <a:p>
            <a:endParaRPr lang="en-US" dirty="0"/>
          </a:p>
        </p:txBody>
      </p:sp>
      <p:sp>
        <p:nvSpPr>
          <p:cNvPr id="4" name="Slide Number Placeholder 3"/>
          <p:cNvSpPr>
            <a:spLocks noGrp="1"/>
          </p:cNvSpPr>
          <p:nvPr>
            <p:ph type="sldNum" sz="quarter" idx="5"/>
          </p:nvPr>
        </p:nvSpPr>
        <p:spPr/>
        <p:txBody>
          <a:bodyPr/>
          <a:lstStyle/>
          <a:p>
            <a:fld id="{0043E926-22AC-614E-9679-7765CF2BF558}" type="slidenum">
              <a:rPr lang="en-US" smtClean="0"/>
              <a:t>9</a:t>
            </a:fld>
            <a:endParaRPr lang="en-US"/>
          </a:p>
        </p:txBody>
      </p:sp>
    </p:spTree>
    <p:extLst>
      <p:ext uri="{BB962C8B-B14F-4D97-AF65-F5344CB8AC3E}">
        <p14:creationId xmlns:p14="http://schemas.microsoft.com/office/powerpoint/2010/main" val="2403892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next analyzed the most popular start and end stations. We were able to </a:t>
            </a:r>
            <a:r>
              <a:rPr lang="en-US" sz="1200" kern="1200" dirty="0" err="1">
                <a:solidFill>
                  <a:schemeClr val="tx1"/>
                </a:solidFill>
                <a:effectLst/>
                <a:latin typeface="+mn-lt"/>
                <a:ea typeface="+mn-ea"/>
                <a:cs typeface="+mn-cs"/>
              </a:rPr>
              <a:t>groupby</a:t>
            </a:r>
            <a:r>
              <a:rPr lang="en-US" sz="1200" kern="1200" dirty="0">
                <a:solidFill>
                  <a:schemeClr val="tx1"/>
                </a:solidFill>
                <a:effectLst/>
                <a:latin typeface="+mn-lt"/>
                <a:ea typeface="+mn-ea"/>
                <a:cs typeface="+mn-cs"/>
              </a:rPr>
              <a:t> start and end stations and then use an API to obtain a map of Jersey City with the Start locations and end locations for both 2019 and 2020.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weren’t surprised with that the Grove St. Path was the most popular start and end destination for 2019 and 2020. Many people travel directly into NYC daily from this station.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043E926-22AC-614E-9679-7765CF2BF558}" type="slidenum">
              <a:rPr lang="en-US" smtClean="0"/>
              <a:t>10</a:t>
            </a:fld>
            <a:endParaRPr lang="en-US"/>
          </a:p>
        </p:txBody>
      </p:sp>
    </p:spTree>
    <p:extLst>
      <p:ext uri="{BB962C8B-B14F-4D97-AF65-F5344CB8AC3E}">
        <p14:creationId xmlns:p14="http://schemas.microsoft.com/office/powerpoint/2010/main" val="816259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next analyzed the most popular start and end stations. We were able to </a:t>
            </a:r>
            <a:r>
              <a:rPr lang="en-US" sz="1200" kern="1200" dirty="0" err="1">
                <a:solidFill>
                  <a:schemeClr val="tx1"/>
                </a:solidFill>
                <a:effectLst/>
                <a:latin typeface="+mn-lt"/>
                <a:ea typeface="+mn-ea"/>
                <a:cs typeface="+mn-cs"/>
              </a:rPr>
              <a:t>groupby</a:t>
            </a:r>
            <a:r>
              <a:rPr lang="en-US" sz="1200" kern="1200" dirty="0">
                <a:solidFill>
                  <a:schemeClr val="tx1"/>
                </a:solidFill>
                <a:effectLst/>
                <a:latin typeface="+mn-lt"/>
                <a:ea typeface="+mn-ea"/>
                <a:cs typeface="+mn-cs"/>
              </a:rPr>
              <a:t> start and end stations and then use an API to obtain a map of Jersey City with the Start locations and end locations for both 2019 and 2020.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weren’t surprised with that the Grove St. Path was the most popular start and end destination for 2019 and 2020. Many people travel directly into NYC daily from this station. </a:t>
            </a:r>
          </a:p>
          <a:p>
            <a:endParaRPr lang="en-US" dirty="0"/>
          </a:p>
        </p:txBody>
      </p:sp>
      <p:sp>
        <p:nvSpPr>
          <p:cNvPr id="4" name="Slide Number Placeholder 3"/>
          <p:cNvSpPr>
            <a:spLocks noGrp="1"/>
          </p:cNvSpPr>
          <p:nvPr>
            <p:ph type="sldNum" sz="quarter" idx="5"/>
          </p:nvPr>
        </p:nvSpPr>
        <p:spPr/>
        <p:txBody>
          <a:bodyPr/>
          <a:lstStyle/>
          <a:p>
            <a:fld id="{0043E926-22AC-614E-9679-7765CF2BF558}" type="slidenum">
              <a:rPr lang="en-US" smtClean="0"/>
              <a:t>11</a:t>
            </a:fld>
            <a:endParaRPr lang="en-US"/>
          </a:p>
        </p:txBody>
      </p:sp>
    </p:spTree>
    <p:extLst>
      <p:ext uri="{BB962C8B-B14F-4D97-AF65-F5344CB8AC3E}">
        <p14:creationId xmlns:p14="http://schemas.microsoft.com/office/powerpoint/2010/main" val="3701304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our issue </a:t>
            </a:r>
          </a:p>
        </p:txBody>
      </p:sp>
      <p:sp>
        <p:nvSpPr>
          <p:cNvPr id="4" name="Slide Number Placeholder 3"/>
          <p:cNvSpPr>
            <a:spLocks noGrp="1"/>
          </p:cNvSpPr>
          <p:nvPr>
            <p:ph type="sldNum" sz="quarter" idx="5"/>
          </p:nvPr>
        </p:nvSpPr>
        <p:spPr/>
        <p:txBody>
          <a:bodyPr/>
          <a:lstStyle/>
          <a:p>
            <a:fld id="{0043E926-22AC-614E-9679-7765CF2BF558}" type="slidenum">
              <a:rPr lang="en-US" smtClean="0"/>
              <a:t>14</a:t>
            </a:fld>
            <a:endParaRPr lang="en-US"/>
          </a:p>
        </p:txBody>
      </p:sp>
    </p:spTree>
    <p:extLst>
      <p:ext uri="{BB962C8B-B14F-4D97-AF65-F5344CB8AC3E}">
        <p14:creationId xmlns:p14="http://schemas.microsoft.com/office/powerpoint/2010/main" val="1295857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8DE489C-1C30-E843-8255-01579DADD78D}" type="datetimeFigureOut">
              <a:rPr lang="en-US" smtClean="0"/>
              <a:t>9/19/20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94974D-8345-2843-86BF-ACF765E8F82E}" type="slidenum">
              <a:rPr lang="en-US" smtClean="0"/>
              <a:t>‹#›</a:t>
            </a:fld>
            <a:endParaRPr lang="en-US"/>
          </a:p>
        </p:txBody>
      </p:sp>
    </p:spTree>
    <p:extLst>
      <p:ext uri="{BB962C8B-B14F-4D97-AF65-F5344CB8AC3E}">
        <p14:creationId xmlns:p14="http://schemas.microsoft.com/office/powerpoint/2010/main" val="2204912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8DE489C-1C30-E843-8255-01579DADD78D}" type="datetimeFigureOut">
              <a:rPr lang="en-US" smtClean="0"/>
              <a:t>9/19/20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94974D-8345-2843-86BF-ACF765E8F82E}" type="slidenum">
              <a:rPr lang="en-US" smtClean="0"/>
              <a:t>‹#›</a:t>
            </a:fld>
            <a:endParaRPr lang="en-US"/>
          </a:p>
        </p:txBody>
      </p:sp>
    </p:spTree>
    <p:extLst>
      <p:ext uri="{BB962C8B-B14F-4D97-AF65-F5344CB8AC3E}">
        <p14:creationId xmlns:p14="http://schemas.microsoft.com/office/powerpoint/2010/main" val="2217927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8DE489C-1C30-E843-8255-01579DADD78D}" type="datetimeFigureOut">
              <a:rPr lang="en-US" smtClean="0"/>
              <a:t>9/19/20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94974D-8345-2843-86BF-ACF765E8F82E}" type="slidenum">
              <a:rPr lang="en-US" smtClean="0"/>
              <a:t>‹#›</a:t>
            </a:fld>
            <a:endParaRPr lang="en-US"/>
          </a:p>
        </p:txBody>
      </p:sp>
    </p:spTree>
    <p:extLst>
      <p:ext uri="{BB962C8B-B14F-4D97-AF65-F5344CB8AC3E}">
        <p14:creationId xmlns:p14="http://schemas.microsoft.com/office/powerpoint/2010/main" val="2620382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8DE489C-1C30-E843-8255-01579DADD78D}" type="datetimeFigureOut">
              <a:rPr lang="en-US" smtClean="0"/>
              <a:t>9/19/20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94974D-8345-2843-86BF-ACF765E8F82E}" type="slidenum">
              <a:rPr lang="en-US" smtClean="0"/>
              <a:t>‹#›</a:t>
            </a:fld>
            <a:endParaRPr 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4623478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8DE489C-1C30-E843-8255-01579DADD78D}" type="datetimeFigureOut">
              <a:rPr lang="en-US" smtClean="0"/>
              <a:t>9/19/20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94974D-8345-2843-86BF-ACF765E8F82E}" type="slidenum">
              <a:rPr lang="en-US" smtClean="0"/>
              <a:t>‹#›</a:t>
            </a:fld>
            <a:endParaRPr lang="en-US"/>
          </a:p>
        </p:txBody>
      </p:sp>
    </p:spTree>
    <p:extLst>
      <p:ext uri="{BB962C8B-B14F-4D97-AF65-F5344CB8AC3E}">
        <p14:creationId xmlns:p14="http://schemas.microsoft.com/office/powerpoint/2010/main" val="41998246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8DE489C-1C30-E843-8255-01579DADD78D}" type="datetimeFigureOut">
              <a:rPr lang="en-US" smtClean="0"/>
              <a:t>9/19/20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94974D-8345-2843-86BF-ACF765E8F82E}" type="slidenum">
              <a:rPr lang="en-US" smtClean="0"/>
              <a:t>‹#›</a:t>
            </a:fld>
            <a:endParaRPr lang="en-US"/>
          </a:p>
        </p:txBody>
      </p:sp>
    </p:spTree>
    <p:extLst>
      <p:ext uri="{BB962C8B-B14F-4D97-AF65-F5344CB8AC3E}">
        <p14:creationId xmlns:p14="http://schemas.microsoft.com/office/powerpoint/2010/main" val="42572549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8DE489C-1C30-E843-8255-01579DADD78D}" type="datetimeFigureOut">
              <a:rPr lang="en-US" smtClean="0"/>
              <a:t>9/19/20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94974D-8345-2843-86BF-ACF765E8F82E}" type="slidenum">
              <a:rPr lang="en-US" smtClean="0"/>
              <a:t>‹#›</a:t>
            </a:fld>
            <a:endParaRPr lang="en-US"/>
          </a:p>
        </p:txBody>
      </p:sp>
    </p:spTree>
    <p:extLst>
      <p:ext uri="{BB962C8B-B14F-4D97-AF65-F5344CB8AC3E}">
        <p14:creationId xmlns:p14="http://schemas.microsoft.com/office/powerpoint/2010/main" val="35977394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DE489C-1C30-E843-8255-01579DADD78D}" type="datetimeFigureOut">
              <a:rPr lang="en-US" smtClean="0"/>
              <a:t>9/19/20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94974D-8345-2843-86BF-ACF765E8F82E}" type="slidenum">
              <a:rPr lang="en-US" smtClean="0"/>
              <a:t>‹#›</a:t>
            </a:fld>
            <a:endParaRPr lang="en-US"/>
          </a:p>
        </p:txBody>
      </p:sp>
    </p:spTree>
    <p:extLst>
      <p:ext uri="{BB962C8B-B14F-4D97-AF65-F5344CB8AC3E}">
        <p14:creationId xmlns:p14="http://schemas.microsoft.com/office/powerpoint/2010/main" val="5386995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DE489C-1C30-E843-8255-01579DADD78D}" type="datetimeFigureOut">
              <a:rPr lang="en-US" smtClean="0"/>
              <a:t>9/19/20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94974D-8345-2843-86BF-ACF765E8F82E}" type="slidenum">
              <a:rPr lang="en-US" smtClean="0"/>
              <a:t>‹#›</a:t>
            </a:fld>
            <a:endParaRPr lang="en-US"/>
          </a:p>
        </p:txBody>
      </p:sp>
    </p:spTree>
    <p:extLst>
      <p:ext uri="{BB962C8B-B14F-4D97-AF65-F5344CB8AC3E}">
        <p14:creationId xmlns:p14="http://schemas.microsoft.com/office/powerpoint/2010/main" val="322305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DE489C-1C30-E843-8255-01579DADD78D}" type="datetimeFigureOut">
              <a:rPr lang="en-US" smtClean="0"/>
              <a:t>9/19/20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94974D-8345-2843-86BF-ACF765E8F82E}" type="slidenum">
              <a:rPr lang="en-US" smtClean="0"/>
              <a:t>‹#›</a:t>
            </a:fld>
            <a:endParaRPr lang="en-US"/>
          </a:p>
        </p:txBody>
      </p:sp>
    </p:spTree>
    <p:extLst>
      <p:ext uri="{BB962C8B-B14F-4D97-AF65-F5344CB8AC3E}">
        <p14:creationId xmlns:p14="http://schemas.microsoft.com/office/powerpoint/2010/main" val="409191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8DE489C-1C30-E843-8255-01579DADD78D}" type="datetimeFigureOut">
              <a:rPr lang="en-US" smtClean="0"/>
              <a:t>9/19/20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94974D-8345-2843-86BF-ACF765E8F82E}" type="slidenum">
              <a:rPr lang="en-US" smtClean="0"/>
              <a:t>‹#›</a:t>
            </a:fld>
            <a:endParaRPr lang="en-US"/>
          </a:p>
        </p:txBody>
      </p:sp>
    </p:spTree>
    <p:extLst>
      <p:ext uri="{BB962C8B-B14F-4D97-AF65-F5344CB8AC3E}">
        <p14:creationId xmlns:p14="http://schemas.microsoft.com/office/powerpoint/2010/main" val="2397408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8DE489C-1C30-E843-8255-01579DADD78D}" type="datetimeFigureOut">
              <a:rPr lang="en-US" smtClean="0"/>
              <a:t>9/19/20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94974D-8345-2843-86BF-ACF765E8F82E}" type="slidenum">
              <a:rPr lang="en-US" smtClean="0"/>
              <a:t>‹#›</a:t>
            </a:fld>
            <a:endParaRPr lang="en-US"/>
          </a:p>
        </p:txBody>
      </p:sp>
    </p:spTree>
    <p:extLst>
      <p:ext uri="{BB962C8B-B14F-4D97-AF65-F5344CB8AC3E}">
        <p14:creationId xmlns:p14="http://schemas.microsoft.com/office/powerpoint/2010/main" val="39151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8DE489C-1C30-E843-8255-01579DADD78D}" type="datetimeFigureOut">
              <a:rPr lang="en-US" smtClean="0"/>
              <a:t>9/19/20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94974D-8345-2843-86BF-ACF765E8F82E}" type="slidenum">
              <a:rPr lang="en-US" smtClean="0"/>
              <a:t>‹#›</a:t>
            </a:fld>
            <a:endParaRPr lang="en-US"/>
          </a:p>
        </p:txBody>
      </p:sp>
    </p:spTree>
    <p:extLst>
      <p:ext uri="{BB962C8B-B14F-4D97-AF65-F5344CB8AC3E}">
        <p14:creationId xmlns:p14="http://schemas.microsoft.com/office/powerpoint/2010/main" val="317026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F8DE489C-1C30-E843-8255-01579DADD78D}" type="datetimeFigureOut">
              <a:rPr lang="en-US" smtClean="0"/>
              <a:t>9/19/20</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9394974D-8345-2843-86BF-ACF765E8F82E}" type="slidenum">
              <a:rPr lang="en-US" smtClean="0"/>
              <a:t>‹#›</a:t>
            </a:fld>
            <a:endParaRPr lang="en-US"/>
          </a:p>
        </p:txBody>
      </p:sp>
    </p:spTree>
    <p:extLst>
      <p:ext uri="{BB962C8B-B14F-4D97-AF65-F5344CB8AC3E}">
        <p14:creationId xmlns:p14="http://schemas.microsoft.com/office/powerpoint/2010/main" val="1336695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8DE489C-1C30-E843-8255-01579DADD78D}" type="datetimeFigureOut">
              <a:rPr lang="en-US" smtClean="0"/>
              <a:t>9/19/20</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9394974D-8345-2843-86BF-ACF765E8F82E}" type="slidenum">
              <a:rPr lang="en-US" smtClean="0"/>
              <a:t>‹#›</a:t>
            </a:fld>
            <a:endParaRPr lang="en-US"/>
          </a:p>
        </p:txBody>
      </p:sp>
    </p:spTree>
    <p:extLst>
      <p:ext uri="{BB962C8B-B14F-4D97-AF65-F5344CB8AC3E}">
        <p14:creationId xmlns:p14="http://schemas.microsoft.com/office/powerpoint/2010/main" val="41006903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F8DE489C-1C30-E843-8255-01579DADD78D}" type="datetimeFigureOut">
              <a:rPr lang="en-US" smtClean="0"/>
              <a:t>9/19/20</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9394974D-8345-2843-86BF-ACF765E8F82E}" type="slidenum">
              <a:rPr lang="en-US" smtClean="0"/>
              <a:t>‹#›</a:t>
            </a:fld>
            <a:endParaRPr lang="en-US"/>
          </a:p>
        </p:txBody>
      </p:sp>
    </p:spTree>
    <p:extLst>
      <p:ext uri="{BB962C8B-B14F-4D97-AF65-F5344CB8AC3E}">
        <p14:creationId xmlns:p14="http://schemas.microsoft.com/office/powerpoint/2010/main" val="1516227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8DE489C-1C30-E843-8255-01579DADD78D}" type="datetimeFigureOut">
              <a:rPr lang="en-US" smtClean="0"/>
              <a:t>9/19/20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94974D-8345-2843-86BF-ACF765E8F82E}" type="slidenum">
              <a:rPr lang="en-US" smtClean="0"/>
              <a:t>‹#›</a:t>
            </a:fld>
            <a:endParaRPr lang="en-US"/>
          </a:p>
        </p:txBody>
      </p:sp>
    </p:spTree>
    <p:extLst>
      <p:ext uri="{BB962C8B-B14F-4D97-AF65-F5344CB8AC3E}">
        <p14:creationId xmlns:p14="http://schemas.microsoft.com/office/powerpoint/2010/main" val="1561485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8DE489C-1C30-E843-8255-01579DADD78D}" type="datetimeFigureOut">
              <a:rPr lang="en-US" smtClean="0"/>
              <a:t>9/19/20</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9394974D-8345-2843-86BF-ACF765E8F82E}" type="slidenum">
              <a:rPr lang="en-US" smtClean="0"/>
              <a:t>‹#›</a:t>
            </a:fld>
            <a:endParaRPr lang="en-US"/>
          </a:p>
        </p:txBody>
      </p:sp>
    </p:spTree>
    <p:extLst>
      <p:ext uri="{BB962C8B-B14F-4D97-AF65-F5344CB8AC3E}">
        <p14:creationId xmlns:p14="http://schemas.microsoft.com/office/powerpoint/2010/main" val="2580850948"/>
      </p:ext>
    </p:extLst>
  </p:cSld>
  <p:clrMap bg1="dk1" tx1="lt1" bg2="dk2" tx2="lt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 id="214748397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4FF45-2B11-A54F-BFDA-40FA8F1B611F}"/>
              </a:ext>
            </a:extLst>
          </p:cNvPr>
          <p:cNvSpPr>
            <a:spLocks noGrp="1"/>
          </p:cNvSpPr>
          <p:nvPr>
            <p:ph type="ctrTitle"/>
          </p:nvPr>
        </p:nvSpPr>
        <p:spPr>
          <a:xfrm>
            <a:off x="1524000" y="195071"/>
            <a:ext cx="9144000" cy="1047179"/>
          </a:xfrm>
        </p:spPr>
        <p:txBody>
          <a:bodyPr/>
          <a:lstStyle/>
          <a:p>
            <a:r>
              <a:rPr lang="en-US" dirty="0"/>
              <a:t>Citi Bike</a:t>
            </a:r>
          </a:p>
        </p:txBody>
      </p:sp>
      <p:sp>
        <p:nvSpPr>
          <p:cNvPr id="3" name="Subtitle 2">
            <a:extLst>
              <a:ext uri="{FF2B5EF4-FFF2-40B4-BE49-F238E27FC236}">
                <a16:creationId xmlns:a16="http://schemas.microsoft.com/office/drawing/2014/main" id="{6FD4569B-1902-9142-85F6-84969194B4F0}"/>
              </a:ext>
            </a:extLst>
          </p:cNvPr>
          <p:cNvSpPr>
            <a:spLocks noGrp="1"/>
          </p:cNvSpPr>
          <p:nvPr>
            <p:ph type="subTitle" idx="1"/>
          </p:nvPr>
        </p:nvSpPr>
        <p:spPr>
          <a:xfrm>
            <a:off x="1328928" y="1228724"/>
            <a:ext cx="9144000" cy="604202"/>
          </a:xfrm>
        </p:spPr>
        <p:txBody>
          <a:bodyPr/>
          <a:lstStyle/>
          <a:p>
            <a:r>
              <a:rPr lang="en-US" dirty="0"/>
              <a:t>Thomas </a:t>
            </a:r>
            <a:r>
              <a:rPr lang="en-US" dirty="0" err="1"/>
              <a:t>Natoli</a:t>
            </a:r>
            <a:r>
              <a:rPr lang="en-US" dirty="0"/>
              <a:t>, Rohan Khan, Pooja Patel, Alicia Smith</a:t>
            </a:r>
          </a:p>
        </p:txBody>
      </p:sp>
      <p:pic>
        <p:nvPicPr>
          <p:cNvPr id="5" name="Picture 4">
            <a:extLst>
              <a:ext uri="{FF2B5EF4-FFF2-40B4-BE49-F238E27FC236}">
                <a16:creationId xmlns:a16="http://schemas.microsoft.com/office/drawing/2014/main" id="{221C6368-66A2-ED4B-88AC-F1C167D9340F}"/>
              </a:ext>
            </a:extLst>
          </p:cNvPr>
          <p:cNvPicPr>
            <a:picLocks noChangeAspect="1"/>
          </p:cNvPicPr>
          <p:nvPr/>
        </p:nvPicPr>
        <p:blipFill>
          <a:blip r:embed="rId2"/>
          <a:stretch>
            <a:fillRect/>
          </a:stretch>
        </p:blipFill>
        <p:spPr>
          <a:xfrm>
            <a:off x="175106" y="1597152"/>
            <a:ext cx="11841787" cy="4943857"/>
          </a:xfrm>
          <a:prstGeom prst="rect">
            <a:avLst/>
          </a:prstGeom>
        </p:spPr>
      </p:pic>
    </p:spTree>
    <p:extLst>
      <p:ext uri="{BB962C8B-B14F-4D97-AF65-F5344CB8AC3E}">
        <p14:creationId xmlns:p14="http://schemas.microsoft.com/office/powerpoint/2010/main" val="5932792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2880B-97C5-BF4A-892E-26ADEFD1D99F}"/>
              </a:ext>
            </a:extLst>
          </p:cNvPr>
          <p:cNvSpPr>
            <a:spLocks noGrp="1"/>
          </p:cNvSpPr>
          <p:nvPr>
            <p:ph type="title"/>
          </p:nvPr>
        </p:nvSpPr>
        <p:spPr/>
        <p:txBody>
          <a:bodyPr/>
          <a:lstStyle/>
          <a:p>
            <a:pPr algn="ctr"/>
            <a:r>
              <a:rPr lang="en-US" dirty="0"/>
              <a:t>Most popular start stations </a:t>
            </a:r>
          </a:p>
        </p:txBody>
      </p:sp>
      <p:pic>
        <p:nvPicPr>
          <p:cNvPr id="4" name="Content Placeholder 3">
            <a:extLst>
              <a:ext uri="{FF2B5EF4-FFF2-40B4-BE49-F238E27FC236}">
                <a16:creationId xmlns:a16="http://schemas.microsoft.com/office/drawing/2014/main" id="{6BB56E68-1065-A548-9B38-0FDAC88DDC41}"/>
              </a:ext>
            </a:extLst>
          </p:cNvPr>
          <p:cNvPicPr>
            <a:picLocks noGrp="1" noChangeAspect="1"/>
          </p:cNvPicPr>
          <p:nvPr>
            <p:ph idx="1"/>
          </p:nvPr>
        </p:nvPicPr>
        <p:blipFill>
          <a:blip r:embed="rId4"/>
          <a:stretch>
            <a:fillRect/>
          </a:stretch>
        </p:blipFill>
        <p:spPr>
          <a:xfrm>
            <a:off x="226056" y="2051555"/>
            <a:ext cx="5869944" cy="4059382"/>
          </a:xfrm>
          <a:prstGeom prst="rect">
            <a:avLst/>
          </a:prstGeom>
        </p:spPr>
      </p:pic>
      <p:pic>
        <p:nvPicPr>
          <p:cNvPr id="5" name="Picture 4">
            <a:extLst>
              <a:ext uri="{FF2B5EF4-FFF2-40B4-BE49-F238E27FC236}">
                <a16:creationId xmlns:a16="http://schemas.microsoft.com/office/drawing/2014/main" id="{10293A1A-A6C2-194E-B7E4-712DAAA67883}"/>
              </a:ext>
            </a:extLst>
          </p:cNvPr>
          <p:cNvPicPr>
            <a:picLocks noChangeAspect="1"/>
          </p:cNvPicPr>
          <p:nvPr/>
        </p:nvPicPr>
        <p:blipFill>
          <a:blip r:embed="rId5"/>
          <a:stretch>
            <a:fillRect/>
          </a:stretch>
        </p:blipFill>
        <p:spPr>
          <a:xfrm>
            <a:off x="6335514" y="2051555"/>
            <a:ext cx="5671127" cy="4059382"/>
          </a:xfrm>
          <a:prstGeom prst="rect">
            <a:avLst/>
          </a:prstGeom>
        </p:spPr>
      </p:pic>
      <p:sp>
        <p:nvSpPr>
          <p:cNvPr id="3" name="TextBox 2">
            <a:extLst>
              <a:ext uri="{FF2B5EF4-FFF2-40B4-BE49-F238E27FC236}">
                <a16:creationId xmlns:a16="http://schemas.microsoft.com/office/drawing/2014/main" id="{E18AB2E0-67CC-C243-8043-561C0F12F438}"/>
              </a:ext>
            </a:extLst>
          </p:cNvPr>
          <p:cNvSpPr txBox="1"/>
          <p:nvPr/>
        </p:nvSpPr>
        <p:spPr>
          <a:xfrm>
            <a:off x="2812214" y="1691635"/>
            <a:ext cx="755335" cy="400110"/>
          </a:xfrm>
          <a:prstGeom prst="rect">
            <a:avLst/>
          </a:prstGeom>
          <a:noFill/>
        </p:spPr>
        <p:txBody>
          <a:bodyPr wrap="none" rtlCol="0">
            <a:spAutoFit/>
          </a:bodyPr>
          <a:lstStyle/>
          <a:p>
            <a:r>
              <a:rPr lang="en-US" sz="2000" dirty="0"/>
              <a:t>2019</a:t>
            </a:r>
          </a:p>
        </p:txBody>
      </p:sp>
      <p:sp>
        <p:nvSpPr>
          <p:cNvPr id="6" name="TextBox 5">
            <a:extLst>
              <a:ext uri="{FF2B5EF4-FFF2-40B4-BE49-F238E27FC236}">
                <a16:creationId xmlns:a16="http://schemas.microsoft.com/office/drawing/2014/main" id="{7EFE4705-18C6-5744-B997-C3CB9CE6B523}"/>
              </a:ext>
            </a:extLst>
          </p:cNvPr>
          <p:cNvSpPr txBox="1"/>
          <p:nvPr/>
        </p:nvSpPr>
        <p:spPr>
          <a:xfrm>
            <a:off x="9030972" y="1691635"/>
            <a:ext cx="755335" cy="400110"/>
          </a:xfrm>
          <a:prstGeom prst="rect">
            <a:avLst/>
          </a:prstGeom>
          <a:noFill/>
        </p:spPr>
        <p:txBody>
          <a:bodyPr wrap="none" rtlCol="0">
            <a:spAutoFit/>
          </a:bodyPr>
          <a:lstStyle/>
          <a:p>
            <a:r>
              <a:rPr lang="en-US" sz="2000" dirty="0"/>
              <a:t>2020</a:t>
            </a:r>
          </a:p>
        </p:txBody>
      </p:sp>
    </p:spTree>
    <p:extLst>
      <p:ext uri="{BB962C8B-B14F-4D97-AF65-F5344CB8AC3E}">
        <p14:creationId xmlns:p14="http://schemas.microsoft.com/office/powerpoint/2010/main" val="40326575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F74BC-5C0C-1849-8574-0A55292C9EBA}"/>
              </a:ext>
            </a:extLst>
          </p:cNvPr>
          <p:cNvSpPr>
            <a:spLocks noGrp="1"/>
          </p:cNvSpPr>
          <p:nvPr>
            <p:ph type="title"/>
          </p:nvPr>
        </p:nvSpPr>
        <p:spPr/>
        <p:txBody>
          <a:bodyPr/>
          <a:lstStyle/>
          <a:p>
            <a:pPr algn="ctr"/>
            <a:r>
              <a:rPr lang="en-US" dirty="0"/>
              <a:t>Most popular end stations</a:t>
            </a:r>
          </a:p>
        </p:txBody>
      </p:sp>
      <p:pic>
        <p:nvPicPr>
          <p:cNvPr id="4" name="Content Placeholder 3">
            <a:extLst>
              <a:ext uri="{FF2B5EF4-FFF2-40B4-BE49-F238E27FC236}">
                <a16:creationId xmlns:a16="http://schemas.microsoft.com/office/drawing/2014/main" id="{426739D4-468B-234E-8445-7D7FBB528860}"/>
              </a:ext>
            </a:extLst>
          </p:cNvPr>
          <p:cNvPicPr>
            <a:picLocks noGrp="1" noChangeAspect="1"/>
          </p:cNvPicPr>
          <p:nvPr>
            <p:ph idx="1"/>
          </p:nvPr>
        </p:nvPicPr>
        <p:blipFill>
          <a:blip r:embed="rId3"/>
          <a:stretch>
            <a:fillRect/>
          </a:stretch>
        </p:blipFill>
        <p:spPr>
          <a:xfrm>
            <a:off x="244612" y="1948251"/>
            <a:ext cx="5851388" cy="4195762"/>
          </a:xfrm>
          <a:prstGeom prst="rect">
            <a:avLst/>
          </a:prstGeom>
        </p:spPr>
      </p:pic>
      <p:pic>
        <p:nvPicPr>
          <p:cNvPr id="5" name="Picture 4">
            <a:extLst>
              <a:ext uri="{FF2B5EF4-FFF2-40B4-BE49-F238E27FC236}">
                <a16:creationId xmlns:a16="http://schemas.microsoft.com/office/drawing/2014/main" id="{75755841-4A3B-0B47-9575-339DA72D2232}"/>
              </a:ext>
            </a:extLst>
          </p:cNvPr>
          <p:cNvPicPr>
            <a:picLocks noChangeAspect="1"/>
          </p:cNvPicPr>
          <p:nvPr/>
        </p:nvPicPr>
        <p:blipFill>
          <a:blip r:embed="rId3"/>
          <a:stretch>
            <a:fillRect/>
          </a:stretch>
        </p:blipFill>
        <p:spPr>
          <a:xfrm>
            <a:off x="6239315" y="1853248"/>
            <a:ext cx="5708073" cy="4195762"/>
          </a:xfrm>
          <a:prstGeom prst="rect">
            <a:avLst/>
          </a:prstGeom>
        </p:spPr>
      </p:pic>
      <p:sp>
        <p:nvSpPr>
          <p:cNvPr id="3" name="TextBox 2">
            <a:extLst>
              <a:ext uri="{FF2B5EF4-FFF2-40B4-BE49-F238E27FC236}">
                <a16:creationId xmlns:a16="http://schemas.microsoft.com/office/drawing/2014/main" id="{698AD94E-F857-DC44-BF8B-7A33069CAD8F}"/>
              </a:ext>
            </a:extLst>
          </p:cNvPr>
          <p:cNvSpPr txBox="1"/>
          <p:nvPr/>
        </p:nvSpPr>
        <p:spPr>
          <a:xfrm>
            <a:off x="2745086" y="1578919"/>
            <a:ext cx="697627" cy="369332"/>
          </a:xfrm>
          <a:prstGeom prst="rect">
            <a:avLst/>
          </a:prstGeom>
          <a:noFill/>
        </p:spPr>
        <p:txBody>
          <a:bodyPr wrap="square" rtlCol="0">
            <a:spAutoFit/>
          </a:bodyPr>
          <a:lstStyle/>
          <a:p>
            <a:r>
              <a:rPr lang="en-US" dirty="0"/>
              <a:t>2019</a:t>
            </a:r>
          </a:p>
        </p:txBody>
      </p:sp>
      <p:sp>
        <p:nvSpPr>
          <p:cNvPr id="6" name="TextBox 5">
            <a:extLst>
              <a:ext uri="{FF2B5EF4-FFF2-40B4-BE49-F238E27FC236}">
                <a16:creationId xmlns:a16="http://schemas.microsoft.com/office/drawing/2014/main" id="{BB4E9B3C-069B-2743-9044-EDE89CAC973E}"/>
              </a:ext>
            </a:extLst>
          </p:cNvPr>
          <p:cNvSpPr txBox="1"/>
          <p:nvPr/>
        </p:nvSpPr>
        <p:spPr>
          <a:xfrm>
            <a:off x="8945880" y="1531418"/>
            <a:ext cx="697627" cy="369332"/>
          </a:xfrm>
          <a:prstGeom prst="rect">
            <a:avLst/>
          </a:prstGeom>
          <a:noFill/>
        </p:spPr>
        <p:txBody>
          <a:bodyPr wrap="none" rtlCol="0">
            <a:spAutoFit/>
          </a:bodyPr>
          <a:lstStyle/>
          <a:p>
            <a:r>
              <a:rPr lang="en-US" dirty="0"/>
              <a:t>2020</a:t>
            </a:r>
          </a:p>
        </p:txBody>
      </p:sp>
    </p:spTree>
    <p:extLst>
      <p:ext uri="{BB962C8B-B14F-4D97-AF65-F5344CB8AC3E}">
        <p14:creationId xmlns:p14="http://schemas.microsoft.com/office/powerpoint/2010/main" val="2367652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3034B-1AD3-2346-9319-94465C00E9A6}"/>
              </a:ext>
            </a:extLst>
          </p:cNvPr>
          <p:cNvSpPr>
            <a:spLocks noGrp="1"/>
          </p:cNvSpPr>
          <p:nvPr>
            <p:ph type="title"/>
          </p:nvPr>
        </p:nvSpPr>
        <p:spPr>
          <a:xfrm>
            <a:off x="1393638" y="452718"/>
            <a:ext cx="9404723" cy="1400530"/>
          </a:xfrm>
        </p:spPr>
        <p:txBody>
          <a:bodyPr/>
          <a:lstStyle/>
          <a:p>
            <a:pPr algn="ctr"/>
            <a:r>
              <a:rPr lang="en-US" dirty="0"/>
              <a:t>Top Bikes used</a:t>
            </a:r>
          </a:p>
        </p:txBody>
      </p:sp>
      <p:pic>
        <p:nvPicPr>
          <p:cNvPr id="4" name="Content Placeholder 3">
            <a:extLst>
              <a:ext uri="{FF2B5EF4-FFF2-40B4-BE49-F238E27FC236}">
                <a16:creationId xmlns:a16="http://schemas.microsoft.com/office/drawing/2014/main" id="{0F80D82C-27B3-4C42-A0B7-2250A34DA7BD}"/>
              </a:ext>
            </a:extLst>
          </p:cNvPr>
          <p:cNvPicPr>
            <a:picLocks noGrp="1" noChangeAspect="1"/>
          </p:cNvPicPr>
          <p:nvPr>
            <p:ph idx="1"/>
          </p:nvPr>
        </p:nvPicPr>
        <p:blipFill>
          <a:blip r:embed="rId2"/>
          <a:stretch>
            <a:fillRect/>
          </a:stretch>
        </p:blipFill>
        <p:spPr>
          <a:xfrm>
            <a:off x="586340" y="1853248"/>
            <a:ext cx="4762132" cy="4195762"/>
          </a:xfrm>
          <a:prstGeom prst="rect">
            <a:avLst/>
          </a:prstGeom>
        </p:spPr>
      </p:pic>
      <p:pic>
        <p:nvPicPr>
          <p:cNvPr id="5" name="Picture 4">
            <a:extLst>
              <a:ext uri="{FF2B5EF4-FFF2-40B4-BE49-F238E27FC236}">
                <a16:creationId xmlns:a16="http://schemas.microsoft.com/office/drawing/2014/main" id="{A0C4A7B1-1235-C142-BA82-F616921EA28E}"/>
              </a:ext>
            </a:extLst>
          </p:cNvPr>
          <p:cNvPicPr>
            <a:picLocks noChangeAspect="1"/>
          </p:cNvPicPr>
          <p:nvPr/>
        </p:nvPicPr>
        <p:blipFill>
          <a:blip r:embed="rId3"/>
          <a:stretch>
            <a:fillRect/>
          </a:stretch>
        </p:blipFill>
        <p:spPr>
          <a:xfrm>
            <a:off x="5932054" y="1853248"/>
            <a:ext cx="5232400" cy="4195762"/>
          </a:xfrm>
          <a:prstGeom prst="rect">
            <a:avLst/>
          </a:prstGeom>
        </p:spPr>
      </p:pic>
      <p:sp>
        <p:nvSpPr>
          <p:cNvPr id="3" name="TextBox 2">
            <a:extLst>
              <a:ext uri="{FF2B5EF4-FFF2-40B4-BE49-F238E27FC236}">
                <a16:creationId xmlns:a16="http://schemas.microsoft.com/office/drawing/2014/main" id="{72EB8766-1605-6B4B-9AE3-69ED440BFE3F}"/>
              </a:ext>
            </a:extLst>
          </p:cNvPr>
          <p:cNvSpPr txBox="1"/>
          <p:nvPr/>
        </p:nvSpPr>
        <p:spPr>
          <a:xfrm>
            <a:off x="2446316" y="1483916"/>
            <a:ext cx="755335" cy="400110"/>
          </a:xfrm>
          <a:prstGeom prst="rect">
            <a:avLst/>
          </a:prstGeom>
          <a:noFill/>
        </p:spPr>
        <p:txBody>
          <a:bodyPr wrap="none" rtlCol="0">
            <a:spAutoFit/>
          </a:bodyPr>
          <a:lstStyle/>
          <a:p>
            <a:r>
              <a:rPr lang="en-US" sz="2000" dirty="0"/>
              <a:t>2019</a:t>
            </a:r>
          </a:p>
        </p:txBody>
      </p:sp>
      <p:sp>
        <p:nvSpPr>
          <p:cNvPr id="6" name="TextBox 5">
            <a:extLst>
              <a:ext uri="{FF2B5EF4-FFF2-40B4-BE49-F238E27FC236}">
                <a16:creationId xmlns:a16="http://schemas.microsoft.com/office/drawing/2014/main" id="{AF2C7313-BB62-1C4A-BFF4-EC6DDCD651D7}"/>
              </a:ext>
            </a:extLst>
          </p:cNvPr>
          <p:cNvSpPr txBox="1"/>
          <p:nvPr/>
        </p:nvSpPr>
        <p:spPr>
          <a:xfrm>
            <a:off x="8548254" y="1483916"/>
            <a:ext cx="755335" cy="400110"/>
          </a:xfrm>
          <a:prstGeom prst="rect">
            <a:avLst/>
          </a:prstGeom>
          <a:noFill/>
        </p:spPr>
        <p:txBody>
          <a:bodyPr wrap="none" rtlCol="0">
            <a:spAutoFit/>
          </a:bodyPr>
          <a:lstStyle/>
          <a:p>
            <a:r>
              <a:rPr lang="en-US" sz="2000" dirty="0"/>
              <a:t>2020</a:t>
            </a:r>
          </a:p>
        </p:txBody>
      </p:sp>
    </p:spTree>
    <p:extLst>
      <p:ext uri="{BB962C8B-B14F-4D97-AF65-F5344CB8AC3E}">
        <p14:creationId xmlns:p14="http://schemas.microsoft.com/office/powerpoint/2010/main" val="3933091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882B-DF83-4F49-B99B-A5098A2C724E}"/>
              </a:ext>
            </a:extLst>
          </p:cNvPr>
          <p:cNvSpPr>
            <a:spLocks noGrp="1"/>
          </p:cNvSpPr>
          <p:nvPr>
            <p:ph type="title"/>
          </p:nvPr>
        </p:nvSpPr>
        <p:spPr/>
        <p:txBody>
          <a:bodyPr/>
          <a:lstStyle/>
          <a:p>
            <a:pPr algn="ctr"/>
            <a:r>
              <a:rPr lang="en-US" dirty="0"/>
              <a:t>Most popular routes</a:t>
            </a:r>
          </a:p>
        </p:txBody>
      </p:sp>
      <p:pic>
        <p:nvPicPr>
          <p:cNvPr id="7" name="Content Placeholder 6">
            <a:extLst>
              <a:ext uri="{FF2B5EF4-FFF2-40B4-BE49-F238E27FC236}">
                <a16:creationId xmlns:a16="http://schemas.microsoft.com/office/drawing/2014/main" id="{4C9F8287-32E5-154A-824A-A29B5DA9F21E}"/>
              </a:ext>
            </a:extLst>
          </p:cNvPr>
          <p:cNvPicPr>
            <a:picLocks noGrp="1" noChangeAspect="1"/>
          </p:cNvPicPr>
          <p:nvPr>
            <p:ph idx="1"/>
          </p:nvPr>
        </p:nvPicPr>
        <p:blipFill>
          <a:blip r:embed="rId2"/>
          <a:stretch>
            <a:fillRect/>
          </a:stretch>
        </p:blipFill>
        <p:spPr>
          <a:xfrm>
            <a:off x="544841" y="2155464"/>
            <a:ext cx="4803631" cy="3962400"/>
          </a:xfrm>
          <a:prstGeom prst="rect">
            <a:avLst/>
          </a:prstGeom>
        </p:spPr>
      </p:pic>
      <p:pic>
        <p:nvPicPr>
          <p:cNvPr id="8" name="Picture 7">
            <a:extLst>
              <a:ext uri="{FF2B5EF4-FFF2-40B4-BE49-F238E27FC236}">
                <a16:creationId xmlns:a16="http://schemas.microsoft.com/office/drawing/2014/main" id="{6DB49729-3E50-1B4C-9C26-E5BA74612618}"/>
              </a:ext>
            </a:extLst>
          </p:cNvPr>
          <p:cNvPicPr>
            <a:picLocks noChangeAspect="1"/>
          </p:cNvPicPr>
          <p:nvPr/>
        </p:nvPicPr>
        <p:blipFill>
          <a:blip r:embed="rId3"/>
          <a:stretch>
            <a:fillRect/>
          </a:stretch>
        </p:blipFill>
        <p:spPr>
          <a:xfrm>
            <a:off x="6248400" y="2155464"/>
            <a:ext cx="5167744" cy="3962400"/>
          </a:xfrm>
          <a:prstGeom prst="rect">
            <a:avLst/>
          </a:prstGeom>
        </p:spPr>
      </p:pic>
      <p:sp>
        <p:nvSpPr>
          <p:cNvPr id="3" name="TextBox 2">
            <a:extLst>
              <a:ext uri="{FF2B5EF4-FFF2-40B4-BE49-F238E27FC236}">
                <a16:creationId xmlns:a16="http://schemas.microsoft.com/office/drawing/2014/main" id="{929FDDF9-4BC9-F841-B104-B9A222D7A547}"/>
              </a:ext>
            </a:extLst>
          </p:cNvPr>
          <p:cNvSpPr txBox="1"/>
          <p:nvPr/>
        </p:nvSpPr>
        <p:spPr>
          <a:xfrm>
            <a:off x="2597842" y="1813845"/>
            <a:ext cx="755335" cy="400110"/>
          </a:xfrm>
          <a:prstGeom prst="rect">
            <a:avLst/>
          </a:prstGeom>
          <a:noFill/>
        </p:spPr>
        <p:txBody>
          <a:bodyPr wrap="none" rtlCol="0">
            <a:spAutoFit/>
          </a:bodyPr>
          <a:lstStyle/>
          <a:p>
            <a:r>
              <a:rPr lang="en-US" sz="2000" dirty="0"/>
              <a:t>2019</a:t>
            </a:r>
          </a:p>
        </p:txBody>
      </p:sp>
      <p:sp>
        <p:nvSpPr>
          <p:cNvPr id="4" name="TextBox 3">
            <a:extLst>
              <a:ext uri="{FF2B5EF4-FFF2-40B4-BE49-F238E27FC236}">
                <a16:creationId xmlns:a16="http://schemas.microsoft.com/office/drawing/2014/main" id="{DA3E3ABB-2729-A648-B76E-2A8186F47A27}"/>
              </a:ext>
            </a:extLst>
          </p:cNvPr>
          <p:cNvSpPr txBox="1"/>
          <p:nvPr/>
        </p:nvSpPr>
        <p:spPr>
          <a:xfrm>
            <a:off x="8668987" y="1827788"/>
            <a:ext cx="755335" cy="400110"/>
          </a:xfrm>
          <a:prstGeom prst="rect">
            <a:avLst/>
          </a:prstGeom>
          <a:noFill/>
        </p:spPr>
        <p:txBody>
          <a:bodyPr wrap="none" rtlCol="0">
            <a:spAutoFit/>
          </a:bodyPr>
          <a:lstStyle/>
          <a:p>
            <a:r>
              <a:rPr lang="en-US" sz="2000" dirty="0"/>
              <a:t>2020</a:t>
            </a:r>
          </a:p>
        </p:txBody>
      </p:sp>
    </p:spTree>
    <p:extLst>
      <p:ext uri="{BB962C8B-B14F-4D97-AF65-F5344CB8AC3E}">
        <p14:creationId xmlns:p14="http://schemas.microsoft.com/office/powerpoint/2010/main" val="10178809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A8623-ADA2-4C4D-9B6F-5904670F4F7F}"/>
              </a:ext>
            </a:extLst>
          </p:cNvPr>
          <p:cNvSpPr>
            <a:spLocks noGrp="1"/>
          </p:cNvSpPr>
          <p:nvPr>
            <p:ph type="title"/>
          </p:nvPr>
        </p:nvSpPr>
        <p:spPr/>
        <p:txBody>
          <a:bodyPr/>
          <a:lstStyle/>
          <a:p>
            <a:pPr algn="ctr"/>
            <a:r>
              <a:rPr lang="en-US" dirty="0"/>
              <a:t>Challenges </a:t>
            </a:r>
          </a:p>
        </p:txBody>
      </p:sp>
      <p:sp>
        <p:nvSpPr>
          <p:cNvPr id="3" name="Content Placeholder 2">
            <a:extLst>
              <a:ext uri="{FF2B5EF4-FFF2-40B4-BE49-F238E27FC236}">
                <a16:creationId xmlns:a16="http://schemas.microsoft.com/office/drawing/2014/main" id="{BDE7422D-F9CB-2E4D-8E42-2BC2082C2799}"/>
              </a:ext>
            </a:extLst>
          </p:cNvPr>
          <p:cNvSpPr>
            <a:spLocks noGrp="1"/>
          </p:cNvSpPr>
          <p:nvPr>
            <p:ph idx="1"/>
          </p:nvPr>
        </p:nvSpPr>
        <p:spPr>
          <a:xfrm>
            <a:off x="1104293" y="1331259"/>
            <a:ext cx="8946541" cy="4195481"/>
          </a:xfrm>
        </p:spPr>
        <p:txBody>
          <a:bodyPr/>
          <a:lstStyle/>
          <a:p>
            <a:r>
              <a:rPr lang="en-US" dirty="0"/>
              <a:t>We were hoping to gather data around popular times that the service was used for both 2019 and 2020</a:t>
            </a:r>
          </a:p>
          <a:p>
            <a:endParaRPr lang="en-US" dirty="0"/>
          </a:p>
          <a:p>
            <a:endParaRPr lang="en-US" dirty="0"/>
          </a:p>
        </p:txBody>
      </p:sp>
      <p:pic>
        <p:nvPicPr>
          <p:cNvPr id="5" name="Picture 4">
            <a:extLst>
              <a:ext uri="{FF2B5EF4-FFF2-40B4-BE49-F238E27FC236}">
                <a16:creationId xmlns:a16="http://schemas.microsoft.com/office/drawing/2014/main" id="{A9DD5FA8-E71B-2D44-B2CB-3FF0AEDDD69C}"/>
              </a:ext>
            </a:extLst>
          </p:cNvPr>
          <p:cNvPicPr>
            <a:picLocks noChangeAspect="1"/>
          </p:cNvPicPr>
          <p:nvPr/>
        </p:nvPicPr>
        <p:blipFill>
          <a:blip r:embed="rId3"/>
          <a:stretch>
            <a:fillRect/>
          </a:stretch>
        </p:blipFill>
        <p:spPr>
          <a:xfrm>
            <a:off x="879538" y="2119746"/>
            <a:ext cx="10208169" cy="4585854"/>
          </a:xfrm>
          <a:prstGeom prst="rect">
            <a:avLst/>
          </a:prstGeom>
        </p:spPr>
      </p:pic>
    </p:spTree>
    <p:extLst>
      <p:ext uri="{BB962C8B-B14F-4D97-AF65-F5344CB8AC3E}">
        <p14:creationId xmlns:p14="http://schemas.microsoft.com/office/powerpoint/2010/main" val="4096260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00073-14FF-8C46-919A-6D0CCA30457E}"/>
              </a:ext>
            </a:extLst>
          </p:cNvPr>
          <p:cNvSpPr>
            <a:spLocks noGrp="1"/>
          </p:cNvSpPr>
          <p:nvPr>
            <p:ph type="title"/>
          </p:nvPr>
        </p:nvSpPr>
        <p:spPr/>
        <p:txBody>
          <a:bodyPr/>
          <a:lstStyle/>
          <a:p>
            <a:pPr algn="ctr"/>
            <a:r>
              <a:rPr lang="en-US" dirty="0"/>
              <a:t>Questions? </a:t>
            </a:r>
          </a:p>
        </p:txBody>
      </p:sp>
      <p:pic>
        <p:nvPicPr>
          <p:cNvPr id="4" name="Content Placeholder 3">
            <a:extLst>
              <a:ext uri="{FF2B5EF4-FFF2-40B4-BE49-F238E27FC236}">
                <a16:creationId xmlns:a16="http://schemas.microsoft.com/office/drawing/2014/main" id="{708C133B-3085-3E4F-BA1A-7BA737802042}"/>
              </a:ext>
            </a:extLst>
          </p:cNvPr>
          <p:cNvPicPr>
            <a:picLocks noGrp="1" noChangeAspect="1"/>
          </p:cNvPicPr>
          <p:nvPr>
            <p:ph idx="1"/>
          </p:nvPr>
        </p:nvPicPr>
        <p:blipFill>
          <a:blip r:embed="rId2"/>
          <a:stretch>
            <a:fillRect/>
          </a:stretch>
        </p:blipFill>
        <p:spPr>
          <a:xfrm>
            <a:off x="2224844" y="2052638"/>
            <a:ext cx="6744785" cy="4195762"/>
          </a:xfrm>
          <a:prstGeom prst="rect">
            <a:avLst/>
          </a:prstGeom>
        </p:spPr>
      </p:pic>
    </p:spTree>
    <p:extLst>
      <p:ext uri="{BB962C8B-B14F-4D97-AF65-F5344CB8AC3E}">
        <p14:creationId xmlns:p14="http://schemas.microsoft.com/office/powerpoint/2010/main" val="1712836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F2AB1-D475-344E-B24B-36427926D36E}"/>
              </a:ext>
            </a:extLst>
          </p:cNvPr>
          <p:cNvSpPr>
            <a:spLocks noGrp="1"/>
          </p:cNvSpPr>
          <p:nvPr>
            <p:ph type="title"/>
          </p:nvPr>
        </p:nvSpPr>
        <p:spPr/>
        <p:txBody>
          <a:bodyPr/>
          <a:lstStyle/>
          <a:p>
            <a:pPr algn="ctr"/>
            <a:r>
              <a:rPr lang="en-US" dirty="0"/>
              <a:t>Citi Bike Overview </a:t>
            </a:r>
          </a:p>
        </p:txBody>
      </p:sp>
      <p:sp>
        <p:nvSpPr>
          <p:cNvPr id="3" name="Content Placeholder 2">
            <a:extLst>
              <a:ext uri="{FF2B5EF4-FFF2-40B4-BE49-F238E27FC236}">
                <a16:creationId xmlns:a16="http://schemas.microsoft.com/office/drawing/2014/main" id="{F9E06ACF-434D-4146-BB86-0ACB0B53BCBC}"/>
              </a:ext>
            </a:extLst>
          </p:cNvPr>
          <p:cNvSpPr>
            <a:spLocks noGrp="1"/>
          </p:cNvSpPr>
          <p:nvPr>
            <p:ph idx="1"/>
          </p:nvPr>
        </p:nvSpPr>
        <p:spPr/>
        <p:txBody>
          <a:bodyPr>
            <a:normAutofit/>
          </a:bodyPr>
          <a:lstStyle/>
          <a:p>
            <a:r>
              <a:rPr lang="en-US" dirty="0"/>
              <a:t>Nations largest bike share program that serves as an alternative to other transportation options</a:t>
            </a:r>
          </a:p>
          <a:p>
            <a:r>
              <a:rPr lang="en-US" dirty="0"/>
              <a:t>The service is designed to help riders get to their destination</a:t>
            </a:r>
          </a:p>
          <a:p>
            <a:pPr lvl="1"/>
            <a:r>
              <a:rPr lang="en-US" dirty="0"/>
              <a:t>Affordable</a:t>
            </a:r>
          </a:p>
          <a:p>
            <a:pPr lvl="1"/>
            <a:r>
              <a:rPr lang="en-US" dirty="0"/>
              <a:t>Convenient </a:t>
            </a:r>
          </a:p>
          <a:p>
            <a:pPr lvl="1"/>
            <a:r>
              <a:rPr lang="en-US" dirty="0"/>
              <a:t>Offers health and environmental benefits</a:t>
            </a:r>
          </a:p>
        </p:txBody>
      </p:sp>
      <p:pic>
        <p:nvPicPr>
          <p:cNvPr id="5" name="Picture 4">
            <a:extLst>
              <a:ext uri="{FF2B5EF4-FFF2-40B4-BE49-F238E27FC236}">
                <a16:creationId xmlns:a16="http://schemas.microsoft.com/office/drawing/2014/main" id="{8D38D49C-54C9-E246-9551-ED5B0A7C0F5B}"/>
              </a:ext>
            </a:extLst>
          </p:cNvPr>
          <p:cNvPicPr>
            <a:picLocks noChangeAspect="1"/>
          </p:cNvPicPr>
          <p:nvPr/>
        </p:nvPicPr>
        <p:blipFill>
          <a:blip r:embed="rId2"/>
          <a:stretch>
            <a:fillRect/>
          </a:stretch>
        </p:blipFill>
        <p:spPr>
          <a:xfrm>
            <a:off x="7509163" y="3303281"/>
            <a:ext cx="4060505" cy="3402943"/>
          </a:xfrm>
          <a:prstGeom prst="rect">
            <a:avLst/>
          </a:prstGeom>
        </p:spPr>
      </p:pic>
    </p:spTree>
    <p:extLst>
      <p:ext uri="{BB962C8B-B14F-4D97-AF65-F5344CB8AC3E}">
        <p14:creationId xmlns:p14="http://schemas.microsoft.com/office/powerpoint/2010/main" val="3320508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A7EA8-305E-7A4C-A4D9-2D6B9264BAC1}"/>
              </a:ext>
            </a:extLst>
          </p:cNvPr>
          <p:cNvSpPr>
            <a:spLocks noGrp="1"/>
          </p:cNvSpPr>
          <p:nvPr>
            <p:ph type="title"/>
          </p:nvPr>
        </p:nvSpPr>
        <p:spPr/>
        <p:txBody>
          <a:bodyPr/>
          <a:lstStyle/>
          <a:p>
            <a:pPr algn="ctr"/>
            <a:r>
              <a:rPr lang="en-US" dirty="0"/>
              <a:t>Research objectives </a:t>
            </a:r>
          </a:p>
        </p:txBody>
      </p:sp>
      <p:sp>
        <p:nvSpPr>
          <p:cNvPr id="3" name="Content Placeholder 2">
            <a:extLst>
              <a:ext uri="{FF2B5EF4-FFF2-40B4-BE49-F238E27FC236}">
                <a16:creationId xmlns:a16="http://schemas.microsoft.com/office/drawing/2014/main" id="{9558600B-1E1C-4C43-86D3-8525621EB52D}"/>
              </a:ext>
            </a:extLst>
          </p:cNvPr>
          <p:cNvSpPr>
            <a:spLocks noGrp="1"/>
          </p:cNvSpPr>
          <p:nvPr>
            <p:ph idx="1"/>
          </p:nvPr>
        </p:nvSpPr>
        <p:spPr/>
        <p:txBody>
          <a:bodyPr>
            <a:normAutofit lnSpcReduction="10000"/>
          </a:bodyPr>
          <a:lstStyle/>
          <a:p>
            <a:r>
              <a:rPr lang="en-US" dirty="0"/>
              <a:t>Compare 2019 and 2020 usage in Jersey City, NJ to see what impact Covid-19 had had on the service.</a:t>
            </a:r>
          </a:p>
          <a:p>
            <a:r>
              <a:rPr lang="en-US" dirty="0"/>
              <a:t>Specifically we are going to compare:</a:t>
            </a:r>
          </a:p>
          <a:p>
            <a:pPr lvl="1"/>
            <a:r>
              <a:rPr lang="en-US" dirty="0"/>
              <a:t>Number of rides taken</a:t>
            </a:r>
          </a:p>
          <a:p>
            <a:pPr lvl="1"/>
            <a:r>
              <a:rPr lang="en-US" dirty="0"/>
              <a:t>Average trip duration per month </a:t>
            </a:r>
          </a:p>
          <a:p>
            <a:pPr lvl="1"/>
            <a:r>
              <a:rPr lang="en-US" dirty="0"/>
              <a:t>Number of subscribers vs. customers using the service </a:t>
            </a:r>
          </a:p>
          <a:p>
            <a:pPr lvl="1"/>
            <a:r>
              <a:rPr lang="en-US" dirty="0"/>
              <a:t>Use of service by gender </a:t>
            </a:r>
          </a:p>
          <a:p>
            <a:pPr lvl="1"/>
            <a:r>
              <a:rPr lang="en-US" dirty="0"/>
              <a:t>Use of service by age</a:t>
            </a:r>
          </a:p>
          <a:p>
            <a:pPr lvl="1"/>
            <a:r>
              <a:rPr lang="en-US" dirty="0"/>
              <a:t>Most popular start and end stations</a:t>
            </a:r>
          </a:p>
          <a:p>
            <a:pPr lvl="1"/>
            <a:r>
              <a:rPr lang="en-US" dirty="0"/>
              <a:t>Most used bike id’s</a:t>
            </a:r>
          </a:p>
          <a:p>
            <a:pPr lvl="1"/>
            <a:r>
              <a:rPr lang="en-US" dirty="0"/>
              <a:t>Most popular routes </a:t>
            </a:r>
          </a:p>
          <a:p>
            <a:pPr lvl="1"/>
            <a:endParaRPr lang="en-US" dirty="0"/>
          </a:p>
        </p:txBody>
      </p:sp>
      <p:pic>
        <p:nvPicPr>
          <p:cNvPr id="4" name="Picture 3">
            <a:extLst>
              <a:ext uri="{FF2B5EF4-FFF2-40B4-BE49-F238E27FC236}">
                <a16:creationId xmlns:a16="http://schemas.microsoft.com/office/drawing/2014/main" id="{A5B87C80-33EE-774C-BCA1-B3A6D97311A8}"/>
              </a:ext>
            </a:extLst>
          </p:cNvPr>
          <p:cNvPicPr>
            <a:picLocks noChangeAspect="1"/>
          </p:cNvPicPr>
          <p:nvPr/>
        </p:nvPicPr>
        <p:blipFill>
          <a:blip r:embed="rId2"/>
          <a:stretch>
            <a:fillRect/>
          </a:stretch>
        </p:blipFill>
        <p:spPr>
          <a:xfrm>
            <a:off x="8023677" y="3274808"/>
            <a:ext cx="4052351" cy="2665595"/>
          </a:xfrm>
          <a:prstGeom prst="rect">
            <a:avLst/>
          </a:prstGeom>
        </p:spPr>
      </p:pic>
    </p:spTree>
    <p:extLst>
      <p:ext uri="{BB962C8B-B14F-4D97-AF65-F5344CB8AC3E}">
        <p14:creationId xmlns:p14="http://schemas.microsoft.com/office/powerpoint/2010/main" val="1741423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0FD36-6966-AE4D-A9FD-B18858A2AC2E}"/>
              </a:ext>
            </a:extLst>
          </p:cNvPr>
          <p:cNvSpPr>
            <a:spLocks noGrp="1"/>
          </p:cNvSpPr>
          <p:nvPr>
            <p:ph type="title"/>
          </p:nvPr>
        </p:nvSpPr>
        <p:spPr/>
        <p:txBody>
          <a:bodyPr/>
          <a:lstStyle/>
          <a:p>
            <a:pPr algn="ctr"/>
            <a:r>
              <a:rPr lang="en-US" dirty="0"/>
              <a:t>Data Sources</a:t>
            </a:r>
          </a:p>
        </p:txBody>
      </p:sp>
      <p:sp>
        <p:nvSpPr>
          <p:cNvPr id="3" name="Content Placeholder 2">
            <a:extLst>
              <a:ext uri="{FF2B5EF4-FFF2-40B4-BE49-F238E27FC236}">
                <a16:creationId xmlns:a16="http://schemas.microsoft.com/office/drawing/2014/main" id="{EB62FD2E-0C8A-AC46-8AA8-F479B9FDE6A7}"/>
              </a:ext>
            </a:extLst>
          </p:cNvPr>
          <p:cNvSpPr>
            <a:spLocks noGrp="1"/>
          </p:cNvSpPr>
          <p:nvPr>
            <p:ph idx="1"/>
          </p:nvPr>
        </p:nvSpPr>
        <p:spPr/>
        <p:txBody>
          <a:bodyPr/>
          <a:lstStyle/>
          <a:p>
            <a:r>
              <a:rPr lang="en-US" dirty="0"/>
              <a:t>Citi Bike provides trip information directly from website in the form of CSV files</a:t>
            </a:r>
          </a:p>
          <a:p>
            <a:pPr lvl="1"/>
            <a:r>
              <a:rPr lang="en-US" dirty="0"/>
              <a:t>16 files were used </a:t>
            </a:r>
          </a:p>
          <a:p>
            <a:pPr lvl="1"/>
            <a:endParaRPr lang="en-US" dirty="0"/>
          </a:p>
          <a:p>
            <a:pPr lvl="1"/>
            <a:endParaRPr lang="en-US" dirty="0"/>
          </a:p>
          <a:p>
            <a:pPr lvl="1"/>
            <a:endParaRPr lang="en-US" dirty="0"/>
          </a:p>
          <a:p>
            <a:pPr lvl="1"/>
            <a:endParaRPr lang="en-US" dirty="0"/>
          </a:p>
          <a:p>
            <a:pPr lvl="1"/>
            <a:endParaRPr lang="en-US" dirty="0"/>
          </a:p>
        </p:txBody>
      </p:sp>
      <p:pic>
        <p:nvPicPr>
          <p:cNvPr id="5" name="Picture 4">
            <a:extLst>
              <a:ext uri="{FF2B5EF4-FFF2-40B4-BE49-F238E27FC236}">
                <a16:creationId xmlns:a16="http://schemas.microsoft.com/office/drawing/2014/main" id="{3B6C5EB4-6E45-CF49-8C4B-F1E0E9C0C54F}"/>
              </a:ext>
            </a:extLst>
          </p:cNvPr>
          <p:cNvPicPr>
            <a:picLocks noChangeAspect="1"/>
          </p:cNvPicPr>
          <p:nvPr/>
        </p:nvPicPr>
        <p:blipFill>
          <a:blip r:embed="rId3"/>
          <a:stretch>
            <a:fillRect/>
          </a:stretch>
        </p:blipFill>
        <p:spPr>
          <a:xfrm>
            <a:off x="6317673" y="3429000"/>
            <a:ext cx="5728404" cy="2976282"/>
          </a:xfrm>
          <a:prstGeom prst="rect">
            <a:avLst/>
          </a:prstGeom>
        </p:spPr>
      </p:pic>
      <p:pic>
        <p:nvPicPr>
          <p:cNvPr id="6" name="Picture 5">
            <a:extLst>
              <a:ext uri="{FF2B5EF4-FFF2-40B4-BE49-F238E27FC236}">
                <a16:creationId xmlns:a16="http://schemas.microsoft.com/office/drawing/2014/main" id="{2FB16F30-1370-7F41-8A70-0666DFEA743D}"/>
              </a:ext>
            </a:extLst>
          </p:cNvPr>
          <p:cNvPicPr>
            <a:picLocks noChangeAspect="1"/>
          </p:cNvPicPr>
          <p:nvPr/>
        </p:nvPicPr>
        <p:blipFill>
          <a:blip r:embed="rId4"/>
          <a:stretch>
            <a:fillRect/>
          </a:stretch>
        </p:blipFill>
        <p:spPr>
          <a:xfrm>
            <a:off x="388505" y="3429000"/>
            <a:ext cx="5485823" cy="2976281"/>
          </a:xfrm>
          <a:prstGeom prst="rect">
            <a:avLst/>
          </a:prstGeom>
        </p:spPr>
      </p:pic>
    </p:spTree>
    <p:extLst>
      <p:ext uri="{BB962C8B-B14F-4D97-AF65-F5344CB8AC3E}">
        <p14:creationId xmlns:p14="http://schemas.microsoft.com/office/powerpoint/2010/main" val="3941667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AC4A2-6044-7A46-AC32-2265E570A761}"/>
              </a:ext>
            </a:extLst>
          </p:cNvPr>
          <p:cNvSpPr>
            <a:spLocks noGrp="1"/>
          </p:cNvSpPr>
          <p:nvPr>
            <p:ph type="title"/>
          </p:nvPr>
        </p:nvSpPr>
        <p:spPr>
          <a:xfrm>
            <a:off x="1103312" y="383222"/>
            <a:ext cx="9404723" cy="1400530"/>
          </a:xfrm>
        </p:spPr>
        <p:txBody>
          <a:bodyPr/>
          <a:lstStyle/>
          <a:p>
            <a:pPr algn="ctr"/>
            <a:r>
              <a:rPr lang="en-US" sz="3600" dirty="0"/>
              <a:t>Number of Rides Taken</a:t>
            </a:r>
          </a:p>
        </p:txBody>
      </p:sp>
      <p:sp>
        <p:nvSpPr>
          <p:cNvPr id="3" name="Content Placeholder 2">
            <a:extLst>
              <a:ext uri="{FF2B5EF4-FFF2-40B4-BE49-F238E27FC236}">
                <a16:creationId xmlns:a16="http://schemas.microsoft.com/office/drawing/2014/main" id="{B1D46796-2F6B-3945-855A-C7593AAF193B}"/>
              </a:ext>
            </a:extLst>
          </p:cNvPr>
          <p:cNvSpPr>
            <a:spLocks noGrp="1"/>
          </p:cNvSpPr>
          <p:nvPr>
            <p:ph idx="1"/>
          </p:nvPr>
        </p:nvSpPr>
        <p:spPr>
          <a:xfrm>
            <a:off x="1103312" y="1200150"/>
            <a:ext cx="8946541" cy="1014413"/>
          </a:xfrm>
        </p:spPr>
        <p:txBody>
          <a:bodyPr/>
          <a:lstStyle/>
          <a:p>
            <a:pPr marL="0" indent="0" algn="ctr">
              <a:buNone/>
            </a:pPr>
            <a:r>
              <a:rPr lang="en-US" dirty="0"/>
              <a:t>2019 total rides = </a:t>
            </a:r>
            <a:r>
              <a:rPr lang="en-US" b="1" dirty="0">
                <a:solidFill>
                  <a:schemeClr val="tx1">
                    <a:lumMod val="95000"/>
                  </a:schemeClr>
                </a:solidFill>
              </a:rPr>
              <a:t>262,925</a:t>
            </a:r>
          </a:p>
          <a:p>
            <a:pPr marL="0" indent="0" algn="ctr">
              <a:buNone/>
            </a:pPr>
            <a:r>
              <a:rPr lang="en-US" dirty="0"/>
              <a:t>2020 total rides = </a:t>
            </a:r>
            <a:r>
              <a:rPr lang="en-US" b="1" dirty="0">
                <a:solidFill>
                  <a:schemeClr val="tx1">
                    <a:lumMod val="95000"/>
                  </a:schemeClr>
                </a:solidFill>
              </a:rPr>
              <a:t>219, 914 </a:t>
            </a:r>
          </a:p>
        </p:txBody>
      </p:sp>
      <p:pic>
        <p:nvPicPr>
          <p:cNvPr id="4" name="Picture 3">
            <a:extLst>
              <a:ext uri="{FF2B5EF4-FFF2-40B4-BE49-F238E27FC236}">
                <a16:creationId xmlns:a16="http://schemas.microsoft.com/office/drawing/2014/main" id="{0AF85418-7C08-FF4D-BC93-619647BC9F2F}"/>
              </a:ext>
            </a:extLst>
          </p:cNvPr>
          <p:cNvPicPr>
            <a:picLocks noChangeAspect="1"/>
          </p:cNvPicPr>
          <p:nvPr/>
        </p:nvPicPr>
        <p:blipFill>
          <a:blip r:embed="rId3"/>
          <a:stretch>
            <a:fillRect/>
          </a:stretch>
        </p:blipFill>
        <p:spPr>
          <a:xfrm>
            <a:off x="2142146" y="2214563"/>
            <a:ext cx="7516203" cy="4400550"/>
          </a:xfrm>
          <a:prstGeom prst="rect">
            <a:avLst/>
          </a:prstGeom>
        </p:spPr>
      </p:pic>
    </p:spTree>
    <p:extLst>
      <p:ext uri="{BB962C8B-B14F-4D97-AF65-F5344CB8AC3E}">
        <p14:creationId xmlns:p14="http://schemas.microsoft.com/office/powerpoint/2010/main" val="1043370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9BCFA-B8B7-904A-B7B8-CEE6E1F270DC}"/>
              </a:ext>
            </a:extLst>
          </p:cNvPr>
          <p:cNvSpPr>
            <a:spLocks noGrp="1"/>
          </p:cNvSpPr>
          <p:nvPr>
            <p:ph type="title"/>
          </p:nvPr>
        </p:nvSpPr>
        <p:spPr>
          <a:xfrm>
            <a:off x="914657" y="452718"/>
            <a:ext cx="9404723" cy="947457"/>
          </a:xfrm>
        </p:spPr>
        <p:txBody>
          <a:bodyPr/>
          <a:lstStyle/>
          <a:p>
            <a:pPr algn="ctr"/>
            <a:r>
              <a:rPr lang="en-US" dirty="0"/>
              <a:t>Average Trip Duration </a:t>
            </a:r>
          </a:p>
        </p:txBody>
      </p:sp>
      <p:sp>
        <p:nvSpPr>
          <p:cNvPr id="3" name="Content Placeholder 2">
            <a:extLst>
              <a:ext uri="{FF2B5EF4-FFF2-40B4-BE49-F238E27FC236}">
                <a16:creationId xmlns:a16="http://schemas.microsoft.com/office/drawing/2014/main" id="{1E4CDCD7-2BCD-8849-8B15-FF375BA23A0E}"/>
              </a:ext>
            </a:extLst>
          </p:cNvPr>
          <p:cNvSpPr>
            <a:spLocks noGrp="1"/>
          </p:cNvSpPr>
          <p:nvPr>
            <p:ph idx="1"/>
          </p:nvPr>
        </p:nvSpPr>
        <p:spPr>
          <a:xfrm>
            <a:off x="992476" y="1400175"/>
            <a:ext cx="8946541" cy="1356880"/>
          </a:xfrm>
        </p:spPr>
        <p:txBody>
          <a:bodyPr/>
          <a:lstStyle/>
          <a:p>
            <a:pPr marL="0" indent="0" algn="ctr">
              <a:buNone/>
            </a:pPr>
            <a:r>
              <a:rPr lang="en-US" dirty="0"/>
              <a:t>Average trip duration 2019</a:t>
            </a:r>
          </a:p>
          <a:p>
            <a:pPr marL="0" indent="0" algn="ctr">
              <a:buNone/>
            </a:pPr>
            <a:r>
              <a:rPr lang="en-US" dirty="0"/>
              <a:t>Average trip duration 2020 </a:t>
            </a:r>
          </a:p>
          <a:p>
            <a:pPr algn="ctr"/>
            <a:endParaRPr lang="en-US" dirty="0"/>
          </a:p>
          <a:p>
            <a:pPr algn="ctr"/>
            <a:endParaRPr lang="en-US" dirty="0"/>
          </a:p>
        </p:txBody>
      </p:sp>
      <p:pic>
        <p:nvPicPr>
          <p:cNvPr id="4" name="Picture 3">
            <a:extLst>
              <a:ext uri="{FF2B5EF4-FFF2-40B4-BE49-F238E27FC236}">
                <a16:creationId xmlns:a16="http://schemas.microsoft.com/office/drawing/2014/main" id="{DD87BE25-3D26-FD4C-8760-BB3F246DE096}"/>
              </a:ext>
            </a:extLst>
          </p:cNvPr>
          <p:cNvPicPr>
            <a:picLocks noChangeAspect="1"/>
          </p:cNvPicPr>
          <p:nvPr/>
        </p:nvPicPr>
        <p:blipFill>
          <a:blip r:embed="rId3"/>
          <a:stretch>
            <a:fillRect/>
          </a:stretch>
        </p:blipFill>
        <p:spPr>
          <a:xfrm>
            <a:off x="2162104" y="2445592"/>
            <a:ext cx="6909827" cy="4124783"/>
          </a:xfrm>
          <a:prstGeom prst="rect">
            <a:avLst/>
          </a:prstGeom>
        </p:spPr>
      </p:pic>
    </p:spTree>
    <p:extLst>
      <p:ext uri="{BB962C8B-B14F-4D97-AF65-F5344CB8AC3E}">
        <p14:creationId xmlns:p14="http://schemas.microsoft.com/office/powerpoint/2010/main" val="3505286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256FC-4810-2149-AE66-3E68CCDA7F68}"/>
              </a:ext>
            </a:extLst>
          </p:cNvPr>
          <p:cNvSpPr>
            <a:spLocks noGrp="1"/>
          </p:cNvSpPr>
          <p:nvPr>
            <p:ph type="title"/>
          </p:nvPr>
        </p:nvSpPr>
        <p:spPr/>
        <p:txBody>
          <a:bodyPr/>
          <a:lstStyle/>
          <a:p>
            <a:pPr algn="ctr"/>
            <a:r>
              <a:rPr lang="en-US" dirty="0"/>
              <a:t>Subscribers vs. Customers</a:t>
            </a:r>
          </a:p>
        </p:txBody>
      </p:sp>
      <p:pic>
        <p:nvPicPr>
          <p:cNvPr id="4" name="Content Placeholder 3">
            <a:extLst>
              <a:ext uri="{FF2B5EF4-FFF2-40B4-BE49-F238E27FC236}">
                <a16:creationId xmlns:a16="http://schemas.microsoft.com/office/drawing/2014/main" id="{7F1A26BF-8D37-654C-8D58-FAFD64FEE2E1}"/>
              </a:ext>
            </a:extLst>
          </p:cNvPr>
          <p:cNvPicPr>
            <a:picLocks noGrp="1" noChangeAspect="1"/>
          </p:cNvPicPr>
          <p:nvPr>
            <p:ph idx="1"/>
          </p:nvPr>
        </p:nvPicPr>
        <p:blipFill>
          <a:blip r:embed="rId3"/>
          <a:stretch>
            <a:fillRect/>
          </a:stretch>
        </p:blipFill>
        <p:spPr>
          <a:xfrm>
            <a:off x="760135" y="2033356"/>
            <a:ext cx="4792350" cy="4131917"/>
          </a:xfrm>
          <a:prstGeom prst="rect">
            <a:avLst/>
          </a:prstGeom>
        </p:spPr>
      </p:pic>
      <p:pic>
        <p:nvPicPr>
          <p:cNvPr id="6" name="Picture 5">
            <a:extLst>
              <a:ext uri="{FF2B5EF4-FFF2-40B4-BE49-F238E27FC236}">
                <a16:creationId xmlns:a16="http://schemas.microsoft.com/office/drawing/2014/main" id="{B4DB6591-1277-7E4C-848E-40DBF7CCACBF}"/>
              </a:ext>
            </a:extLst>
          </p:cNvPr>
          <p:cNvPicPr>
            <a:picLocks noChangeAspect="1"/>
          </p:cNvPicPr>
          <p:nvPr/>
        </p:nvPicPr>
        <p:blipFill>
          <a:blip r:embed="rId4"/>
          <a:stretch>
            <a:fillRect/>
          </a:stretch>
        </p:blipFill>
        <p:spPr>
          <a:xfrm>
            <a:off x="6250487" y="2031877"/>
            <a:ext cx="5090448" cy="4195762"/>
          </a:xfrm>
          <a:prstGeom prst="rect">
            <a:avLst/>
          </a:prstGeom>
        </p:spPr>
      </p:pic>
      <p:sp>
        <p:nvSpPr>
          <p:cNvPr id="3" name="TextBox 2">
            <a:extLst>
              <a:ext uri="{FF2B5EF4-FFF2-40B4-BE49-F238E27FC236}">
                <a16:creationId xmlns:a16="http://schemas.microsoft.com/office/drawing/2014/main" id="{BCE0BBA4-2BA7-A04B-9DF9-B3D9EB89F7AB}"/>
              </a:ext>
            </a:extLst>
          </p:cNvPr>
          <p:cNvSpPr txBox="1"/>
          <p:nvPr/>
        </p:nvSpPr>
        <p:spPr>
          <a:xfrm>
            <a:off x="2790701" y="1662545"/>
            <a:ext cx="755335" cy="400110"/>
          </a:xfrm>
          <a:prstGeom prst="rect">
            <a:avLst/>
          </a:prstGeom>
          <a:noFill/>
        </p:spPr>
        <p:txBody>
          <a:bodyPr wrap="none" rtlCol="0">
            <a:spAutoFit/>
          </a:bodyPr>
          <a:lstStyle/>
          <a:p>
            <a:r>
              <a:rPr lang="en-US" sz="2000" dirty="0"/>
              <a:t>2019</a:t>
            </a:r>
          </a:p>
        </p:txBody>
      </p:sp>
      <p:sp>
        <p:nvSpPr>
          <p:cNvPr id="8" name="TextBox 7">
            <a:extLst>
              <a:ext uri="{FF2B5EF4-FFF2-40B4-BE49-F238E27FC236}">
                <a16:creationId xmlns:a16="http://schemas.microsoft.com/office/drawing/2014/main" id="{2D79DBF3-9694-A94F-9D26-85904D133FEC}"/>
              </a:ext>
            </a:extLst>
          </p:cNvPr>
          <p:cNvSpPr txBox="1"/>
          <p:nvPr/>
        </p:nvSpPr>
        <p:spPr>
          <a:xfrm>
            <a:off x="8794767" y="1635814"/>
            <a:ext cx="1937616" cy="400110"/>
          </a:xfrm>
          <a:prstGeom prst="rect">
            <a:avLst/>
          </a:prstGeom>
          <a:noFill/>
        </p:spPr>
        <p:txBody>
          <a:bodyPr wrap="square" rtlCol="0">
            <a:spAutoFit/>
          </a:bodyPr>
          <a:lstStyle/>
          <a:p>
            <a:r>
              <a:rPr lang="en-US" sz="2000" dirty="0"/>
              <a:t>2020</a:t>
            </a:r>
          </a:p>
        </p:txBody>
      </p:sp>
    </p:spTree>
    <p:extLst>
      <p:ext uri="{BB962C8B-B14F-4D97-AF65-F5344CB8AC3E}">
        <p14:creationId xmlns:p14="http://schemas.microsoft.com/office/powerpoint/2010/main" val="3701767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A7572-0271-4741-BCEB-6357B33F6742}"/>
              </a:ext>
            </a:extLst>
          </p:cNvPr>
          <p:cNvSpPr>
            <a:spLocks noGrp="1"/>
          </p:cNvSpPr>
          <p:nvPr>
            <p:ph type="title"/>
          </p:nvPr>
        </p:nvSpPr>
        <p:spPr/>
        <p:txBody>
          <a:bodyPr/>
          <a:lstStyle/>
          <a:p>
            <a:pPr algn="ctr"/>
            <a:r>
              <a:rPr lang="en-US" dirty="0"/>
              <a:t>Male vs. Female </a:t>
            </a:r>
          </a:p>
        </p:txBody>
      </p:sp>
      <p:pic>
        <p:nvPicPr>
          <p:cNvPr id="4" name="Content Placeholder 3">
            <a:extLst>
              <a:ext uri="{FF2B5EF4-FFF2-40B4-BE49-F238E27FC236}">
                <a16:creationId xmlns:a16="http://schemas.microsoft.com/office/drawing/2014/main" id="{0B5B3F05-F113-F54A-B0AB-4ACDC2D56045}"/>
              </a:ext>
            </a:extLst>
          </p:cNvPr>
          <p:cNvPicPr>
            <a:picLocks noGrp="1" noChangeAspect="1"/>
          </p:cNvPicPr>
          <p:nvPr>
            <p:ph idx="1"/>
          </p:nvPr>
        </p:nvPicPr>
        <p:blipFill>
          <a:blip r:embed="rId2"/>
          <a:stretch>
            <a:fillRect/>
          </a:stretch>
        </p:blipFill>
        <p:spPr>
          <a:xfrm>
            <a:off x="411177" y="1955656"/>
            <a:ext cx="5426912" cy="4195762"/>
          </a:xfrm>
          <a:prstGeom prst="rect">
            <a:avLst/>
          </a:prstGeom>
        </p:spPr>
      </p:pic>
      <p:pic>
        <p:nvPicPr>
          <p:cNvPr id="5" name="Picture 4">
            <a:extLst>
              <a:ext uri="{FF2B5EF4-FFF2-40B4-BE49-F238E27FC236}">
                <a16:creationId xmlns:a16="http://schemas.microsoft.com/office/drawing/2014/main" id="{7218CE91-2300-4642-8785-8F3D456EACF0}"/>
              </a:ext>
            </a:extLst>
          </p:cNvPr>
          <p:cNvPicPr>
            <a:picLocks noChangeAspect="1"/>
          </p:cNvPicPr>
          <p:nvPr/>
        </p:nvPicPr>
        <p:blipFill>
          <a:blip r:embed="rId3"/>
          <a:stretch>
            <a:fillRect/>
          </a:stretch>
        </p:blipFill>
        <p:spPr>
          <a:xfrm>
            <a:off x="6571514" y="1955656"/>
            <a:ext cx="5209309" cy="4195762"/>
          </a:xfrm>
          <a:prstGeom prst="rect">
            <a:avLst/>
          </a:prstGeom>
        </p:spPr>
      </p:pic>
      <p:sp>
        <p:nvSpPr>
          <p:cNvPr id="3" name="TextBox 2">
            <a:extLst>
              <a:ext uri="{FF2B5EF4-FFF2-40B4-BE49-F238E27FC236}">
                <a16:creationId xmlns:a16="http://schemas.microsoft.com/office/drawing/2014/main" id="{5C8008A0-A4C0-8A4B-AEE0-E69B564A387C}"/>
              </a:ext>
            </a:extLst>
          </p:cNvPr>
          <p:cNvSpPr txBox="1"/>
          <p:nvPr/>
        </p:nvSpPr>
        <p:spPr>
          <a:xfrm>
            <a:off x="2683824" y="1598897"/>
            <a:ext cx="755335" cy="400110"/>
          </a:xfrm>
          <a:prstGeom prst="rect">
            <a:avLst/>
          </a:prstGeom>
          <a:noFill/>
        </p:spPr>
        <p:txBody>
          <a:bodyPr wrap="none" rtlCol="0">
            <a:spAutoFit/>
          </a:bodyPr>
          <a:lstStyle/>
          <a:p>
            <a:r>
              <a:rPr lang="en-US" sz="2000" dirty="0"/>
              <a:t>2019</a:t>
            </a:r>
          </a:p>
        </p:txBody>
      </p:sp>
      <p:sp>
        <p:nvSpPr>
          <p:cNvPr id="6" name="TextBox 5">
            <a:extLst>
              <a:ext uri="{FF2B5EF4-FFF2-40B4-BE49-F238E27FC236}">
                <a16:creationId xmlns:a16="http://schemas.microsoft.com/office/drawing/2014/main" id="{344E6E3E-7675-CB48-9F95-0997AF05DA8F}"/>
              </a:ext>
            </a:extLst>
          </p:cNvPr>
          <p:cNvSpPr txBox="1"/>
          <p:nvPr/>
        </p:nvSpPr>
        <p:spPr>
          <a:xfrm>
            <a:off x="8942120" y="1579418"/>
            <a:ext cx="2158292" cy="400110"/>
          </a:xfrm>
          <a:prstGeom prst="rect">
            <a:avLst/>
          </a:prstGeom>
          <a:noFill/>
        </p:spPr>
        <p:txBody>
          <a:bodyPr wrap="square" rtlCol="0">
            <a:spAutoFit/>
          </a:bodyPr>
          <a:lstStyle/>
          <a:p>
            <a:r>
              <a:rPr lang="en-US" sz="2000" dirty="0"/>
              <a:t>2020</a:t>
            </a:r>
          </a:p>
        </p:txBody>
      </p:sp>
    </p:spTree>
    <p:extLst>
      <p:ext uri="{BB962C8B-B14F-4D97-AF65-F5344CB8AC3E}">
        <p14:creationId xmlns:p14="http://schemas.microsoft.com/office/powerpoint/2010/main" val="875739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6141E-792F-F44F-8327-5533B7FD7FA3}"/>
              </a:ext>
            </a:extLst>
          </p:cNvPr>
          <p:cNvSpPr>
            <a:spLocks noGrp="1"/>
          </p:cNvSpPr>
          <p:nvPr>
            <p:ph type="title"/>
          </p:nvPr>
        </p:nvSpPr>
        <p:spPr/>
        <p:txBody>
          <a:bodyPr/>
          <a:lstStyle/>
          <a:p>
            <a:pPr algn="ctr"/>
            <a:r>
              <a:rPr lang="en-US" dirty="0"/>
              <a:t>Use of service by Age</a:t>
            </a:r>
          </a:p>
        </p:txBody>
      </p:sp>
      <p:pic>
        <p:nvPicPr>
          <p:cNvPr id="4" name="Content Placeholder 3">
            <a:extLst>
              <a:ext uri="{FF2B5EF4-FFF2-40B4-BE49-F238E27FC236}">
                <a16:creationId xmlns:a16="http://schemas.microsoft.com/office/drawing/2014/main" id="{56A1C94F-A71C-A34D-B90B-29ED9581893B}"/>
              </a:ext>
            </a:extLst>
          </p:cNvPr>
          <p:cNvPicPr>
            <a:picLocks noGrp="1" noChangeAspect="1"/>
          </p:cNvPicPr>
          <p:nvPr>
            <p:ph idx="1"/>
          </p:nvPr>
        </p:nvPicPr>
        <p:blipFill>
          <a:blip r:embed="rId3"/>
          <a:stretch>
            <a:fillRect/>
          </a:stretch>
        </p:blipFill>
        <p:spPr>
          <a:xfrm>
            <a:off x="165244" y="2019228"/>
            <a:ext cx="5830776" cy="4014216"/>
          </a:xfrm>
          <a:prstGeom prst="rect">
            <a:avLst/>
          </a:prstGeom>
        </p:spPr>
      </p:pic>
      <p:pic>
        <p:nvPicPr>
          <p:cNvPr id="5" name="Picture 4">
            <a:extLst>
              <a:ext uri="{FF2B5EF4-FFF2-40B4-BE49-F238E27FC236}">
                <a16:creationId xmlns:a16="http://schemas.microsoft.com/office/drawing/2014/main" id="{ADE33053-25B3-5344-A004-2906CC5DF7F7}"/>
              </a:ext>
            </a:extLst>
          </p:cNvPr>
          <p:cNvPicPr>
            <a:picLocks noChangeAspect="1"/>
          </p:cNvPicPr>
          <p:nvPr/>
        </p:nvPicPr>
        <p:blipFill>
          <a:blip r:embed="rId4"/>
          <a:stretch>
            <a:fillRect/>
          </a:stretch>
        </p:blipFill>
        <p:spPr>
          <a:xfrm>
            <a:off x="6197458" y="2019228"/>
            <a:ext cx="5765800" cy="4013200"/>
          </a:xfrm>
          <a:prstGeom prst="rect">
            <a:avLst/>
          </a:prstGeom>
        </p:spPr>
      </p:pic>
      <p:sp>
        <p:nvSpPr>
          <p:cNvPr id="3" name="TextBox 2">
            <a:extLst>
              <a:ext uri="{FF2B5EF4-FFF2-40B4-BE49-F238E27FC236}">
                <a16:creationId xmlns:a16="http://schemas.microsoft.com/office/drawing/2014/main" id="{C898FD5D-32E0-9A46-BB5C-54216D2EA034}"/>
              </a:ext>
            </a:extLst>
          </p:cNvPr>
          <p:cNvSpPr txBox="1"/>
          <p:nvPr/>
        </p:nvSpPr>
        <p:spPr>
          <a:xfrm>
            <a:off x="2731818" y="1649896"/>
            <a:ext cx="755335" cy="400110"/>
          </a:xfrm>
          <a:prstGeom prst="rect">
            <a:avLst/>
          </a:prstGeom>
          <a:noFill/>
        </p:spPr>
        <p:txBody>
          <a:bodyPr wrap="none" rtlCol="0">
            <a:spAutoFit/>
          </a:bodyPr>
          <a:lstStyle/>
          <a:p>
            <a:r>
              <a:rPr lang="en-US" sz="2000" dirty="0"/>
              <a:t>2019</a:t>
            </a:r>
          </a:p>
        </p:txBody>
      </p:sp>
      <p:sp>
        <p:nvSpPr>
          <p:cNvPr id="6" name="TextBox 5">
            <a:extLst>
              <a:ext uri="{FF2B5EF4-FFF2-40B4-BE49-F238E27FC236}">
                <a16:creationId xmlns:a16="http://schemas.microsoft.com/office/drawing/2014/main" id="{A944BCF2-F251-AB42-8D7F-901F7D813CAA}"/>
              </a:ext>
            </a:extLst>
          </p:cNvPr>
          <p:cNvSpPr txBox="1"/>
          <p:nvPr/>
        </p:nvSpPr>
        <p:spPr>
          <a:xfrm>
            <a:off x="9072748" y="1649896"/>
            <a:ext cx="1932661" cy="400110"/>
          </a:xfrm>
          <a:prstGeom prst="rect">
            <a:avLst/>
          </a:prstGeom>
          <a:noFill/>
        </p:spPr>
        <p:txBody>
          <a:bodyPr wrap="square" rtlCol="0">
            <a:spAutoFit/>
          </a:bodyPr>
          <a:lstStyle/>
          <a:p>
            <a:r>
              <a:rPr lang="en-US" sz="2000" dirty="0"/>
              <a:t>2020</a:t>
            </a:r>
          </a:p>
        </p:txBody>
      </p:sp>
    </p:spTree>
    <p:extLst>
      <p:ext uri="{BB962C8B-B14F-4D97-AF65-F5344CB8AC3E}">
        <p14:creationId xmlns:p14="http://schemas.microsoft.com/office/powerpoint/2010/main" val="29559827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themeOverride>
</file>

<file path=docProps/app.xml><?xml version="1.0" encoding="utf-8"?>
<Properties xmlns="http://schemas.openxmlformats.org/officeDocument/2006/extended-properties" xmlns:vt="http://schemas.openxmlformats.org/officeDocument/2006/docPropsVTypes">
  <Template/>
  <TotalTime>2134</TotalTime>
  <Words>772</Words>
  <Application>Microsoft Macintosh PowerPoint</Application>
  <PresentationFormat>Widescreen</PresentationFormat>
  <Paragraphs>95</Paragraphs>
  <Slides>15</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Century Gothic</vt:lpstr>
      <vt:lpstr>Wingdings 3</vt:lpstr>
      <vt:lpstr>Ion</vt:lpstr>
      <vt:lpstr>Citi Bike</vt:lpstr>
      <vt:lpstr>Citi Bike Overview </vt:lpstr>
      <vt:lpstr>Research objectives </vt:lpstr>
      <vt:lpstr>Data Sources</vt:lpstr>
      <vt:lpstr>Number of Rides Taken</vt:lpstr>
      <vt:lpstr>Average Trip Duration </vt:lpstr>
      <vt:lpstr>Subscribers vs. Customers</vt:lpstr>
      <vt:lpstr>Male vs. Female </vt:lpstr>
      <vt:lpstr>Use of service by Age</vt:lpstr>
      <vt:lpstr>Most popular start stations </vt:lpstr>
      <vt:lpstr>Most popular end stations</vt:lpstr>
      <vt:lpstr>Top Bikes used</vt:lpstr>
      <vt:lpstr>Most popular routes</vt:lpstr>
      <vt:lpstr>Challenges </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CitiBike</dc:title>
  <dc:creator>Alicia Smith</dc:creator>
  <cp:lastModifiedBy>Rohan Khan</cp:lastModifiedBy>
  <cp:revision>36</cp:revision>
  <dcterms:created xsi:type="dcterms:W3CDTF">2020-09-17T15:46:50Z</dcterms:created>
  <dcterms:modified xsi:type="dcterms:W3CDTF">2020-09-19T13:48:56Z</dcterms:modified>
</cp:coreProperties>
</file>